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372" r:id="rId3"/>
    <p:sldId id="373" r:id="rId4"/>
    <p:sldId id="374" r:id="rId5"/>
    <p:sldId id="378" r:id="rId6"/>
    <p:sldId id="376" r:id="rId7"/>
    <p:sldId id="377" r:id="rId8"/>
    <p:sldId id="375" r:id="rId9"/>
    <p:sldId id="379" r:id="rId10"/>
    <p:sldId id="380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1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10" r:id="rId40"/>
    <p:sldId id="409" r:id="rId41"/>
    <p:sldId id="411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8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E26"/>
    <a:srgbClr val="48803D"/>
    <a:srgbClr val="660066"/>
    <a:srgbClr val="6B327A"/>
    <a:srgbClr val="FFFF66"/>
    <a:srgbClr val="FFFFCC"/>
    <a:srgbClr val="74B067"/>
    <a:srgbClr val="7FBF46"/>
    <a:srgbClr val="BC8FDD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36" y="60"/>
      </p:cViewPr>
      <p:guideLst>
        <p:guide orient="horz" pos="2160"/>
        <p:guide pos="3840"/>
        <p:guide orient="horz" pos="28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10DFE-236C-47F1-8508-DBCD79A0671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2C0DC0-2100-470D-AA40-AEF052BA67CD}">
      <dgm:prSet phldrT="[Текст]" custT="1"/>
      <dgm:spPr/>
      <dgm:t>
        <a:bodyPr/>
        <a:lstStyle/>
        <a:p>
          <a:pPr algn="l"/>
          <a:r>
            <a:rPr lang="ru-RU" sz="1700" dirty="0" smtClean="0"/>
            <a:t>- </a:t>
          </a:r>
          <a:r>
            <a:rPr lang="ru-RU" sz="1800" dirty="0" smtClean="0"/>
            <a:t>дидактическая цель ставится перед учащимися в форме игровой задачи</a:t>
          </a:r>
          <a:endParaRPr lang="ru-RU" sz="1800" dirty="0"/>
        </a:p>
      </dgm:t>
    </dgm:pt>
    <dgm:pt modelId="{ABD5D7CC-8E05-427D-9641-EA77C59250F9}" type="parTrans" cxnId="{D330453E-6019-47C1-A1E9-1513881123F7}">
      <dgm:prSet/>
      <dgm:spPr/>
      <dgm:t>
        <a:bodyPr/>
        <a:lstStyle/>
        <a:p>
          <a:pPr algn="l"/>
          <a:endParaRPr lang="ru-RU" sz="1700"/>
        </a:p>
      </dgm:t>
    </dgm:pt>
    <dgm:pt modelId="{814E63C5-AEA4-4EEC-8C0F-4FE9C5287C62}" type="sibTrans" cxnId="{D330453E-6019-47C1-A1E9-1513881123F7}">
      <dgm:prSet/>
      <dgm:spPr/>
      <dgm:t>
        <a:bodyPr/>
        <a:lstStyle/>
        <a:p>
          <a:pPr algn="l"/>
          <a:endParaRPr lang="ru-RU" sz="1700"/>
        </a:p>
      </dgm:t>
    </dgm:pt>
    <dgm:pt modelId="{3EC76CB8-CA64-4CDE-9DEC-0E9DDAC2A2F3}">
      <dgm:prSet phldrT="[Текст]" custT="1"/>
      <dgm:spPr/>
      <dgm:t>
        <a:bodyPr/>
        <a:lstStyle/>
        <a:p>
          <a:pPr algn="l"/>
          <a:endParaRPr lang="ru-RU" sz="1800" dirty="0" smtClean="0"/>
        </a:p>
        <a:p>
          <a:pPr algn="l"/>
          <a:r>
            <a:rPr lang="ru-RU" sz="1800" dirty="0" smtClean="0"/>
            <a:t>- учебная деятельность подчиняется правилам игры</a:t>
          </a:r>
        </a:p>
      </dgm:t>
    </dgm:pt>
    <dgm:pt modelId="{9DB33570-DCF8-4216-8D63-16170449F19A}" type="parTrans" cxnId="{FA0DE32E-E2E4-46C7-B5DE-F3BF958DC1F5}">
      <dgm:prSet/>
      <dgm:spPr/>
      <dgm:t>
        <a:bodyPr/>
        <a:lstStyle/>
        <a:p>
          <a:pPr algn="l"/>
          <a:endParaRPr lang="ru-RU" sz="1700"/>
        </a:p>
      </dgm:t>
    </dgm:pt>
    <dgm:pt modelId="{02DF7BDC-9FE9-4F47-8CA3-6A51D05F76D2}" type="sibTrans" cxnId="{FA0DE32E-E2E4-46C7-B5DE-F3BF958DC1F5}">
      <dgm:prSet/>
      <dgm:spPr/>
      <dgm:t>
        <a:bodyPr/>
        <a:lstStyle/>
        <a:p>
          <a:pPr algn="l"/>
          <a:endParaRPr lang="ru-RU" sz="1700"/>
        </a:p>
      </dgm:t>
    </dgm:pt>
    <dgm:pt modelId="{FD465AD7-F867-4A37-A90D-A8B67B5EDDDC}">
      <dgm:prSet phldrT="[Текст]" custT="1"/>
      <dgm:spPr/>
      <dgm:t>
        <a:bodyPr/>
        <a:lstStyle/>
        <a:p>
          <a:pPr algn="l"/>
          <a:r>
            <a:rPr lang="ru-RU" sz="1700" dirty="0" smtClean="0"/>
            <a:t>-  </a:t>
          </a:r>
          <a:r>
            <a:rPr lang="ru-RU" sz="1800" dirty="0" smtClean="0"/>
            <a:t>учебный материал используется в качестве средства игры</a:t>
          </a:r>
          <a:endParaRPr lang="ru-RU" sz="1800" dirty="0"/>
        </a:p>
      </dgm:t>
    </dgm:pt>
    <dgm:pt modelId="{6B31C663-235F-4A68-B2AC-52206E15861B}" type="parTrans" cxnId="{060522B4-EFE1-4826-964C-DFB404ED1247}">
      <dgm:prSet/>
      <dgm:spPr/>
      <dgm:t>
        <a:bodyPr/>
        <a:lstStyle/>
        <a:p>
          <a:pPr algn="l"/>
          <a:endParaRPr lang="ru-RU" sz="1700"/>
        </a:p>
      </dgm:t>
    </dgm:pt>
    <dgm:pt modelId="{62FFFF55-2250-4DC1-BD35-6DB8E96D43E4}" type="sibTrans" cxnId="{060522B4-EFE1-4826-964C-DFB404ED1247}">
      <dgm:prSet/>
      <dgm:spPr/>
      <dgm:t>
        <a:bodyPr/>
        <a:lstStyle/>
        <a:p>
          <a:pPr algn="l"/>
          <a:endParaRPr lang="ru-RU" sz="1700"/>
        </a:p>
      </dgm:t>
    </dgm:pt>
    <dgm:pt modelId="{148EB8F3-104E-4D3F-B6EA-C0D9C5B19701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-  в учебную деятельность вводится элемент соревнования, который переводит дидактическую задачу в игровую</a:t>
          </a:r>
          <a:endParaRPr lang="ru-RU" sz="1800" dirty="0"/>
        </a:p>
      </dgm:t>
    </dgm:pt>
    <dgm:pt modelId="{E749E860-7A9F-4A79-BEEF-37629639FF68}" type="parTrans" cxnId="{60E5F3FB-A8A6-4643-A130-1C806196B85B}">
      <dgm:prSet/>
      <dgm:spPr/>
      <dgm:t>
        <a:bodyPr/>
        <a:lstStyle/>
        <a:p>
          <a:pPr algn="l"/>
          <a:endParaRPr lang="ru-RU" sz="1700"/>
        </a:p>
      </dgm:t>
    </dgm:pt>
    <dgm:pt modelId="{A71483EE-E063-4ABD-B5A4-60B27D74F810}" type="sibTrans" cxnId="{60E5F3FB-A8A6-4643-A130-1C806196B85B}">
      <dgm:prSet/>
      <dgm:spPr/>
      <dgm:t>
        <a:bodyPr/>
        <a:lstStyle/>
        <a:p>
          <a:pPr algn="l"/>
          <a:endParaRPr lang="ru-RU" sz="1700"/>
        </a:p>
      </dgm:t>
    </dgm:pt>
    <dgm:pt modelId="{EB9C57E8-C9C3-4441-A1D9-7E30122F4558}" type="pres">
      <dgm:prSet presAssocID="{A0110DFE-236C-47F1-8508-DBCD79A0671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4F1915-8D8C-4032-970A-7CBEA261A5E8}" type="pres">
      <dgm:prSet presAssocID="{532C0DC0-2100-470D-AA40-AEF052BA67CD}" presName="circle1" presStyleLbl="node1" presStyleIdx="0" presStyleCnt="4" custScaleY="96696" custLinFactNeighborX="-21902" custLinFactNeighborY="-45"/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FD7EBDE9-6C6A-4717-A8D4-F2347E44D94E}" type="pres">
      <dgm:prSet presAssocID="{532C0DC0-2100-470D-AA40-AEF052BA67CD}" presName="space" presStyleCnt="0"/>
      <dgm:spPr/>
    </dgm:pt>
    <dgm:pt modelId="{BF627A48-1FCE-49B8-95BF-8720AD14E17B}" type="pres">
      <dgm:prSet presAssocID="{532C0DC0-2100-470D-AA40-AEF052BA67CD}" presName="rect1" presStyleLbl="alignAcc1" presStyleIdx="0" presStyleCnt="4" custScaleX="122761" custScaleY="100000" custLinFactNeighborX="-8224" custLinFactNeighborY="-2084"/>
      <dgm:spPr/>
      <dgm:t>
        <a:bodyPr/>
        <a:lstStyle/>
        <a:p>
          <a:endParaRPr lang="ru-RU"/>
        </a:p>
      </dgm:t>
    </dgm:pt>
    <dgm:pt modelId="{097E6014-E094-4C80-B698-05E1E20E4FDC}" type="pres">
      <dgm:prSet presAssocID="{3EC76CB8-CA64-4CDE-9DEC-0E9DDAC2A2F3}" presName="vertSpace2" presStyleLbl="node1" presStyleIdx="0" presStyleCnt="4"/>
      <dgm:spPr/>
    </dgm:pt>
    <dgm:pt modelId="{2DB9D03C-64A1-4404-91DD-AC2A8F045717}" type="pres">
      <dgm:prSet presAssocID="{3EC76CB8-CA64-4CDE-9DEC-0E9DDAC2A2F3}" presName="circle2" presStyleLbl="node1" presStyleIdx="1" presStyleCnt="4" custLinFactNeighborX="-36455" custLinFactNeighborY="-533"/>
      <dgm:spPr>
        <a:gradFill flip="none" rotWithShape="0">
          <a:gsLst>
            <a:gs pos="0">
              <a:schemeClr val="accent3">
                <a:lumMod val="75000"/>
                <a:tint val="66000"/>
                <a:satMod val="160000"/>
              </a:schemeClr>
            </a:gs>
            <a:gs pos="50000">
              <a:schemeClr val="accent3">
                <a:lumMod val="75000"/>
                <a:tint val="44500"/>
                <a:satMod val="160000"/>
              </a:schemeClr>
            </a:gs>
            <a:gs pos="100000">
              <a:schemeClr val="accent3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842CA97F-1F55-4BE7-A75A-B1C90C07E4DA}" type="pres">
      <dgm:prSet presAssocID="{3EC76CB8-CA64-4CDE-9DEC-0E9DDAC2A2F3}" presName="rect2" presStyleLbl="alignAcc1" presStyleIdx="1" presStyleCnt="4" custScaleX="118157" custScaleY="35404" custLinFactNeighborX="-7227" custLinFactNeighborY="-33743"/>
      <dgm:spPr/>
      <dgm:t>
        <a:bodyPr/>
        <a:lstStyle/>
        <a:p>
          <a:endParaRPr lang="ru-RU"/>
        </a:p>
      </dgm:t>
    </dgm:pt>
    <dgm:pt modelId="{535F1494-1474-40BC-8748-E07F14DAFFA6}" type="pres">
      <dgm:prSet presAssocID="{FD465AD7-F867-4A37-A90D-A8B67B5EDDDC}" presName="vertSpace3" presStyleLbl="node1" presStyleIdx="1" presStyleCnt="4"/>
      <dgm:spPr/>
    </dgm:pt>
    <dgm:pt modelId="{25D17889-3F99-4458-8A54-8C0C4555B69E}" type="pres">
      <dgm:prSet presAssocID="{FD465AD7-F867-4A37-A90D-A8B67B5EDDDC}" presName="circle3" presStyleLbl="node1" presStyleIdx="2" presStyleCnt="4" custScaleY="100304" custLinFactNeighborX="-69315" custLinFactNeighborY="-6552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6E560286-43C0-4ABB-9904-DA82D8BF3777}" type="pres">
      <dgm:prSet presAssocID="{FD465AD7-F867-4A37-A90D-A8B67B5EDDDC}" presName="rect3" presStyleLbl="alignAcc1" presStyleIdx="2" presStyleCnt="4" custScaleX="100000" custScaleY="51922" custLinFactNeighborX="-19848" custLinFactNeighborY="-31311"/>
      <dgm:spPr/>
      <dgm:t>
        <a:bodyPr/>
        <a:lstStyle/>
        <a:p>
          <a:endParaRPr lang="ru-RU"/>
        </a:p>
      </dgm:t>
    </dgm:pt>
    <dgm:pt modelId="{5A3C9B95-294A-4C3F-92E3-7DE60B091B3B}" type="pres">
      <dgm:prSet presAssocID="{148EB8F3-104E-4D3F-B6EA-C0D9C5B19701}" presName="vertSpace4" presStyleLbl="node1" presStyleIdx="2" presStyleCnt="4"/>
      <dgm:spPr/>
    </dgm:pt>
    <dgm:pt modelId="{959AFF41-F6EF-4262-BD11-28776B129969}" type="pres">
      <dgm:prSet presAssocID="{148EB8F3-104E-4D3F-B6EA-C0D9C5B19701}" presName="circle4" presStyleLbl="node1" presStyleIdx="3" presStyleCnt="4" custScaleY="101195" custLinFactX="-56209" custLinFactNeighborX="-100000" custLinFactNeighborY="-41014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45BB5FEE-BE56-44B9-862C-8FF25A93F745}" type="pres">
      <dgm:prSet presAssocID="{148EB8F3-104E-4D3F-B6EA-C0D9C5B19701}" presName="rect4" presStyleLbl="alignAcc1" presStyleIdx="3" presStyleCnt="4" custScaleX="124130" custScaleY="98682" custLinFactNeighborX="-8442" custLinFactNeighborY="-42270"/>
      <dgm:spPr/>
      <dgm:t>
        <a:bodyPr/>
        <a:lstStyle/>
        <a:p>
          <a:endParaRPr lang="ru-RU"/>
        </a:p>
      </dgm:t>
    </dgm:pt>
    <dgm:pt modelId="{AFF3DF73-E3D5-42E9-B72B-014631FCDBED}" type="pres">
      <dgm:prSet presAssocID="{532C0DC0-2100-470D-AA40-AEF052BA67CD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27EB6-4C54-4E52-9511-8BC7F9FAE7D1}" type="pres">
      <dgm:prSet presAssocID="{3EC76CB8-CA64-4CDE-9DEC-0E9DDAC2A2F3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E788-EA0E-48A4-8999-102C37C113EC}" type="pres">
      <dgm:prSet presAssocID="{FD465AD7-F867-4A37-A90D-A8B67B5EDDDC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538B0-B70F-4610-BF2D-8834F2021AEF}" type="pres">
      <dgm:prSet presAssocID="{148EB8F3-104E-4D3F-B6EA-C0D9C5B19701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0DE32E-E2E4-46C7-B5DE-F3BF958DC1F5}" srcId="{A0110DFE-236C-47F1-8508-DBCD79A06715}" destId="{3EC76CB8-CA64-4CDE-9DEC-0E9DDAC2A2F3}" srcOrd="1" destOrd="0" parTransId="{9DB33570-DCF8-4216-8D63-16170449F19A}" sibTransId="{02DF7BDC-9FE9-4F47-8CA3-6A51D05F76D2}"/>
    <dgm:cxn modelId="{589BED0B-6C38-43AF-9A59-CD30F6518DBC}" type="presOf" srcId="{532C0DC0-2100-470D-AA40-AEF052BA67CD}" destId="{AFF3DF73-E3D5-42E9-B72B-014631FCDBED}" srcOrd="1" destOrd="0" presId="urn:microsoft.com/office/officeart/2005/8/layout/target3"/>
    <dgm:cxn modelId="{1C8B6B48-E430-4203-97E8-E88F6AE15B24}" type="presOf" srcId="{3EC76CB8-CA64-4CDE-9DEC-0E9DDAC2A2F3}" destId="{FFA27EB6-4C54-4E52-9511-8BC7F9FAE7D1}" srcOrd="1" destOrd="0" presId="urn:microsoft.com/office/officeart/2005/8/layout/target3"/>
    <dgm:cxn modelId="{AAB6D786-8422-47F9-AF82-E9683D143A57}" type="presOf" srcId="{FD465AD7-F867-4A37-A90D-A8B67B5EDDDC}" destId="{A875E788-EA0E-48A4-8999-102C37C113EC}" srcOrd="1" destOrd="0" presId="urn:microsoft.com/office/officeart/2005/8/layout/target3"/>
    <dgm:cxn modelId="{D330453E-6019-47C1-A1E9-1513881123F7}" srcId="{A0110DFE-236C-47F1-8508-DBCD79A06715}" destId="{532C0DC0-2100-470D-AA40-AEF052BA67CD}" srcOrd="0" destOrd="0" parTransId="{ABD5D7CC-8E05-427D-9641-EA77C59250F9}" sibTransId="{814E63C5-AEA4-4EEC-8C0F-4FE9C5287C62}"/>
    <dgm:cxn modelId="{572ABFC8-6DB3-4F61-A373-5CA4BB97A2A5}" type="presOf" srcId="{532C0DC0-2100-470D-AA40-AEF052BA67CD}" destId="{BF627A48-1FCE-49B8-95BF-8720AD14E17B}" srcOrd="0" destOrd="0" presId="urn:microsoft.com/office/officeart/2005/8/layout/target3"/>
    <dgm:cxn modelId="{F46D348C-1C14-4681-B2D5-B7C2ACD1781F}" type="presOf" srcId="{FD465AD7-F867-4A37-A90D-A8B67B5EDDDC}" destId="{6E560286-43C0-4ABB-9904-DA82D8BF3777}" srcOrd="0" destOrd="0" presId="urn:microsoft.com/office/officeart/2005/8/layout/target3"/>
    <dgm:cxn modelId="{848C637D-628F-46AD-99FD-4FE0F1D49891}" type="presOf" srcId="{A0110DFE-236C-47F1-8508-DBCD79A06715}" destId="{EB9C57E8-C9C3-4441-A1D9-7E30122F4558}" srcOrd="0" destOrd="0" presId="urn:microsoft.com/office/officeart/2005/8/layout/target3"/>
    <dgm:cxn modelId="{0154420A-340A-4606-AD31-1CEB143AC57F}" type="presOf" srcId="{148EB8F3-104E-4D3F-B6EA-C0D9C5B19701}" destId="{4E7538B0-B70F-4610-BF2D-8834F2021AEF}" srcOrd="1" destOrd="0" presId="urn:microsoft.com/office/officeart/2005/8/layout/target3"/>
    <dgm:cxn modelId="{D4F3ABF1-FED0-45BD-B422-458F06EA9291}" type="presOf" srcId="{3EC76CB8-CA64-4CDE-9DEC-0E9DDAC2A2F3}" destId="{842CA97F-1F55-4BE7-A75A-B1C90C07E4DA}" srcOrd="0" destOrd="0" presId="urn:microsoft.com/office/officeart/2005/8/layout/target3"/>
    <dgm:cxn modelId="{E3B2A864-9CAD-4A6F-9D44-2D5B72AEA121}" type="presOf" srcId="{148EB8F3-104E-4D3F-B6EA-C0D9C5B19701}" destId="{45BB5FEE-BE56-44B9-862C-8FF25A93F745}" srcOrd="0" destOrd="0" presId="urn:microsoft.com/office/officeart/2005/8/layout/target3"/>
    <dgm:cxn modelId="{060522B4-EFE1-4826-964C-DFB404ED1247}" srcId="{A0110DFE-236C-47F1-8508-DBCD79A06715}" destId="{FD465AD7-F867-4A37-A90D-A8B67B5EDDDC}" srcOrd="2" destOrd="0" parTransId="{6B31C663-235F-4A68-B2AC-52206E15861B}" sibTransId="{62FFFF55-2250-4DC1-BD35-6DB8E96D43E4}"/>
    <dgm:cxn modelId="{60E5F3FB-A8A6-4643-A130-1C806196B85B}" srcId="{A0110DFE-236C-47F1-8508-DBCD79A06715}" destId="{148EB8F3-104E-4D3F-B6EA-C0D9C5B19701}" srcOrd="3" destOrd="0" parTransId="{E749E860-7A9F-4A79-BEEF-37629639FF68}" sibTransId="{A71483EE-E063-4ABD-B5A4-60B27D74F810}"/>
    <dgm:cxn modelId="{13A11EC0-415C-48BA-9FC9-23E3181EEF99}" type="presParOf" srcId="{EB9C57E8-C9C3-4441-A1D9-7E30122F4558}" destId="{0D4F1915-8D8C-4032-970A-7CBEA261A5E8}" srcOrd="0" destOrd="0" presId="urn:microsoft.com/office/officeart/2005/8/layout/target3"/>
    <dgm:cxn modelId="{430A105D-6250-4FFB-9873-8ADA9F83A937}" type="presParOf" srcId="{EB9C57E8-C9C3-4441-A1D9-7E30122F4558}" destId="{FD7EBDE9-6C6A-4717-A8D4-F2347E44D94E}" srcOrd="1" destOrd="0" presId="urn:microsoft.com/office/officeart/2005/8/layout/target3"/>
    <dgm:cxn modelId="{16C38571-2094-48DE-992F-4C2157E17C84}" type="presParOf" srcId="{EB9C57E8-C9C3-4441-A1D9-7E30122F4558}" destId="{BF627A48-1FCE-49B8-95BF-8720AD14E17B}" srcOrd="2" destOrd="0" presId="urn:microsoft.com/office/officeart/2005/8/layout/target3"/>
    <dgm:cxn modelId="{40312D69-773D-4009-AC4E-BDA5D1C6F455}" type="presParOf" srcId="{EB9C57E8-C9C3-4441-A1D9-7E30122F4558}" destId="{097E6014-E094-4C80-B698-05E1E20E4FDC}" srcOrd="3" destOrd="0" presId="urn:microsoft.com/office/officeart/2005/8/layout/target3"/>
    <dgm:cxn modelId="{06F2B415-8DE7-4B85-921B-DAC1C3EB59D8}" type="presParOf" srcId="{EB9C57E8-C9C3-4441-A1D9-7E30122F4558}" destId="{2DB9D03C-64A1-4404-91DD-AC2A8F045717}" srcOrd="4" destOrd="0" presId="urn:microsoft.com/office/officeart/2005/8/layout/target3"/>
    <dgm:cxn modelId="{B2AA81B2-8755-4550-A54D-5162E5A37D5F}" type="presParOf" srcId="{EB9C57E8-C9C3-4441-A1D9-7E30122F4558}" destId="{842CA97F-1F55-4BE7-A75A-B1C90C07E4DA}" srcOrd="5" destOrd="0" presId="urn:microsoft.com/office/officeart/2005/8/layout/target3"/>
    <dgm:cxn modelId="{8215DEA0-5FD8-4909-BF59-B60B581F65D7}" type="presParOf" srcId="{EB9C57E8-C9C3-4441-A1D9-7E30122F4558}" destId="{535F1494-1474-40BC-8748-E07F14DAFFA6}" srcOrd="6" destOrd="0" presId="urn:microsoft.com/office/officeart/2005/8/layout/target3"/>
    <dgm:cxn modelId="{0AF233E7-0BC5-4595-8A34-25E98E1F5DE6}" type="presParOf" srcId="{EB9C57E8-C9C3-4441-A1D9-7E30122F4558}" destId="{25D17889-3F99-4458-8A54-8C0C4555B69E}" srcOrd="7" destOrd="0" presId="urn:microsoft.com/office/officeart/2005/8/layout/target3"/>
    <dgm:cxn modelId="{09C1D8B9-4993-408B-96DE-8F11507A8CDF}" type="presParOf" srcId="{EB9C57E8-C9C3-4441-A1D9-7E30122F4558}" destId="{6E560286-43C0-4ABB-9904-DA82D8BF3777}" srcOrd="8" destOrd="0" presId="urn:microsoft.com/office/officeart/2005/8/layout/target3"/>
    <dgm:cxn modelId="{8B56FA8A-D933-4D94-98A5-BABFF04EFD60}" type="presParOf" srcId="{EB9C57E8-C9C3-4441-A1D9-7E30122F4558}" destId="{5A3C9B95-294A-4C3F-92E3-7DE60B091B3B}" srcOrd="9" destOrd="0" presId="urn:microsoft.com/office/officeart/2005/8/layout/target3"/>
    <dgm:cxn modelId="{059F3F2A-FEC0-467F-9405-9F1F91E7CC86}" type="presParOf" srcId="{EB9C57E8-C9C3-4441-A1D9-7E30122F4558}" destId="{959AFF41-F6EF-4262-BD11-28776B129969}" srcOrd="10" destOrd="0" presId="urn:microsoft.com/office/officeart/2005/8/layout/target3"/>
    <dgm:cxn modelId="{EB13DE96-E2A5-4FF7-8298-2C4BE6320ABA}" type="presParOf" srcId="{EB9C57E8-C9C3-4441-A1D9-7E30122F4558}" destId="{45BB5FEE-BE56-44B9-862C-8FF25A93F745}" srcOrd="11" destOrd="0" presId="urn:microsoft.com/office/officeart/2005/8/layout/target3"/>
    <dgm:cxn modelId="{01DC6FA7-A55F-4DB3-9ABC-1CDFDE70A398}" type="presParOf" srcId="{EB9C57E8-C9C3-4441-A1D9-7E30122F4558}" destId="{AFF3DF73-E3D5-42E9-B72B-014631FCDBED}" srcOrd="12" destOrd="0" presId="urn:microsoft.com/office/officeart/2005/8/layout/target3"/>
    <dgm:cxn modelId="{A9D028FD-7F54-4682-A417-4D5D00F74021}" type="presParOf" srcId="{EB9C57E8-C9C3-4441-A1D9-7E30122F4558}" destId="{FFA27EB6-4C54-4E52-9511-8BC7F9FAE7D1}" srcOrd="13" destOrd="0" presId="urn:microsoft.com/office/officeart/2005/8/layout/target3"/>
    <dgm:cxn modelId="{19DC64EA-F4DC-4C9F-B5BA-5FA47948C0DD}" type="presParOf" srcId="{EB9C57E8-C9C3-4441-A1D9-7E30122F4558}" destId="{A875E788-EA0E-48A4-8999-102C37C113EC}" srcOrd="14" destOrd="0" presId="urn:microsoft.com/office/officeart/2005/8/layout/target3"/>
    <dgm:cxn modelId="{093FB556-A5B0-48C1-8174-362DC74E01FB}" type="presParOf" srcId="{EB9C57E8-C9C3-4441-A1D9-7E30122F4558}" destId="{4E7538B0-B70F-4610-BF2D-8834F2021AE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110DFE-236C-47F1-8508-DBCD79A0671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2C0DC0-2100-470D-AA40-AEF052BA67CD}">
      <dgm:prSet phldrT="[Текст]" custT="1"/>
      <dgm:spPr/>
      <dgm:t>
        <a:bodyPr/>
        <a:lstStyle/>
        <a:p>
          <a:pPr algn="l"/>
          <a:r>
            <a:rPr lang="ru-RU" sz="1800" dirty="0" smtClean="0"/>
            <a:t>урок, организованный в форме ролевой игры</a:t>
          </a:r>
          <a:endParaRPr lang="ru-RU" sz="1800" dirty="0"/>
        </a:p>
      </dgm:t>
    </dgm:pt>
    <dgm:pt modelId="{ABD5D7CC-8E05-427D-9641-EA77C59250F9}" type="parTrans" cxnId="{D330453E-6019-47C1-A1E9-1513881123F7}">
      <dgm:prSet/>
      <dgm:spPr/>
      <dgm:t>
        <a:bodyPr/>
        <a:lstStyle/>
        <a:p>
          <a:pPr algn="l"/>
          <a:endParaRPr lang="ru-RU" sz="1700"/>
        </a:p>
      </dgm:t>
    </dgm:pt>
    <dgm:pt modelId="{814E63C5-AEA4-4EEC-8C0F-4FE9C5287C62}" type="sibTrans" cxnId="{D330453E-6019-47C1-A1E9-1513881123F7}">
      <dgm:prSet/>
      <dgm:spPr/>
      <dgm:t>
        <a:bodyPr/>
        <a:lstStyle/>
        <a:p>
          <a:pPr algn="l"/>
          <a:endParaRPr lang="ru-RU" sz="1700"/>
        </a:p>
      </dgm:t>
    </dgm:pt>
    <dgm:pt modelId="{3EC76CB8-CA64-4CDE-9DEC-0E9DDAC2A2F3}">
      <dgm:prSet phldrT="[Текст]" custT="1"/>
      <dgm:spPr/>
      <dgm:t>
        <a:bodyPr/>
        <a:lstStyle/>
        <a:p>
          <a:pPr algn="l"/>
          <a:endParaRPr lang="ru-RU" sz="1800" dirty="0" smtClean="0"/>
        </a:p>
        <a:p>
          <a:pPr algn="l"/>
          <a:r>
            <a:rPr lang="ru-RU" sz="1800" dirty="0" smtClean="0"/>
            <a:t>игровая организация учебного процесса с использованием игровых заданий (урок - соревнование, урок - конкурс, урок - путешествие, урок - КВН)</a:t>
          </a:r>
        </a:p>
      </dgm:t>
    </dgm:pt>
    <dgm:pt modelId="{9DB33570-DCF8-4216-8D63-16170449F19A}" type="parTrans" cxnId="{FA0DE32E-E2E4-46C7-B5DE-F3BF958DC1F5}">
      <dgm:prSet/>
      <dgm:spPr/>
      <dgm:t>
        <a:bodyPr/>
        <a:lstStyle/>
        <a:p>
          <a:pPr algn="l"/>
          <a:endParaRPr lang="ru-RU" sz="1700"/>
        </a:p>
      </dgm:t>
    </dgm:pt>
    <dgm:pt modelId="{02DF7BDC-9FE9-4F47-8CA3-6A51D05F76D2}" type="sibTrans" cxnId="{FA0DE32E-E2E4-46C7-B5DE-F3BF958DC1F5}">
      <dgm:prSet/>
      <dgm:spPr/>
      <dgm:t>
        <a:bodyPr/>
        <a:lstStyle/>
        <a:p>
          <a:pPr algn="l"/>
          <a:endParaRPr lang="ru-RU" sz="1700"/>
        </a:p>
      </dgm:t>
    </dgm:pt>
    <dgm:pt modelId="{FD465AD7-F867-4A37-A90D-A8B67B5EDDDC}">
      <dgm:prSet phldrT="[Текст]" custT="1"/>
      <dgm:spPr/>
      <dgm:t>
        <a:bodyPr/>
        <a:lstStyle/>
        <a:p>
          <a:pPr algn="l"/>
          <a:r>
            <a:rPr lang="ru-RU" sz="1800" dirty="0" smtClean="0"/>
            <a:t>игровая организация учебного процесса с использованием заданий, которые обычно предлагаются на традиционном уроке</a:t>
          </a:r>
          <a:endParaRPr lang="ru-RU" sz="2000" dirty="0"/>
        </a:p>
      </dgm:t>
    </dgm:pt>
    <dgm:pt modelId="{6B31C663-235F-4A68-B2AC-52206E15861B}" type="parTrans" cxnId="{060522B4-EFE1-4826-964C-DFB404ED1247}">
      <dgm:prSet/>
      <dgm:spPr/>
      <dgm:t>
        <a:bodyPr/>
        <a:lstStyle/>
        <a:p>
          <a:pPr algn="l"/>
          <a:endParaRPr lang="ru-RU" sz="1700"/>
        </a:p>
      </dgm:t>
    </dgm:pt>
    <dgm:pt modelId="{62FFFF55-2250-4DC1-BD35-6DB8E96D43E4}" type="sibTrans" cxnId="{060522B4-EFE1-4826-964C-DFB404ED1247}">
      <dgm:prSet/>
      <dgm:spPr/>
      <dgm:t>
        <a:bodyPr/>
        <a:lstStyle/>
        <a:p>
          <a:pPr algn="l"/>
          <a:endParaRPr lang="ru-RU" sz="1700"/>
        </a:p>
      </dgm:t>
    </dgm:pt>
    <dgm:pt modelId="{148EB8F3-104E-4D3F-B6EA-C0D9C5B19701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использование игры на определённом этапе урока (начало, середина, конец; знакомство с новым материалом, закрепление знаний, умений, навыков, повторение и систематизация изученного) </a:t>
          </a:r>
          <a:endParaRPr lang="ru-RU" sz="1800" dirty="0"/>
        </a:p>
      </dgm:t>
    </dgm:pt>
    <dgm:pt modelId="{E749E860-7A9F-4A79-BEEF-37629639FF68}" type="parTrans" cxnId="{60E5F3FB-A8A6-4643-A130-1C806196B85B}">
      <dgm:prSet/>
      <dgm:spPr/>
      <dgm:t>
        <a:bodyPr/>
        <a:lstStyle/>
        <a:p>
          <a:pPr algn="l"/>
          <a:endParaRPr lang="ru-RU" sz="1700"/>
        </a:p>
      </dgm:t>
    </dgm:pt>
    <dgm:pt modelId="{A71483EE-E063-4ABD-B5A4-60B27D74F810}" type="sibTrans" cxnId="{60E5F3FB-A8A6-4643-A130-1C806196B85B}">
      <dgm:prSet/>
      <dgm:spPr/>
      <dgm:t>
        <a:bodyPr/>
        <a:lstStyle/>
        <a:p>
          <a:pPr algn="l"/>
          <a:endParaRPr lang="ru-RU" sz="1700"/>
        </a:p>
      </dgm:t>
    </dgm:pt>
    <dgm:pt modelId="{EB9C57E8-C9C3-4441-A1D9-7E30122F4558}" type="pres">
      <dgm:prSet presAssocID="{A0110DFE-236C-47F1-8508-DBCD79A0671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4F1915-8D8C-4032-970A-7CBEA261A5E8}" type="pres">
      <dgm:prSet presAssocID="{532C0DC0-2100-470D-AA40-AEF052BA67CD}" presName="circle1" presStyleLbl="node1" presStyleIdx="0" presStyleCnt="4" custScaleY="96696" custLinFactNeighborX="-21902" custLinFactNeighborY="-45"/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FD7EBDE9-6C6A-4717-A8D4-F2347E44D94E}" type="pres">
      <dgm:prSet presAssocID="{532C0DC0-2100-470D-AA40-AEF052BA67CD}" presName="space" presStyleCnt="0"/>
      <dgm:spPr/>
    </dgm:pt>
    <dgm:pt modelId="{BF627A48-1FCE-49B8-95BF-8720AD14E17B}" type="pres">
      <dgm:prSet presAssocID="{532C0DC0-2100-470D-AA40-AEF052BA67CD}" presName="rect1" presStyleLbl="alignAcc1" presStyleIdx="0" presStyleCnt="4" custScaleX="122761" custScaleY="100000" custLinFactNeighborX="-8224" custLinFactNeighborY="-2084"/>
      <dgm:spPr/>
      <dgm:t>
        <a:bodyPr/>
        <a:lstStyle/>
        <a:p>
          <a:endParaRPr lang="ru-RU"/>
        </a:p>
      </dgm:t>
    </dgm:pt>
    <dgm:pt modelId="{097E6014-E094-4C80-B698-05E1E20E4FDC}" type="pres">
      <dgm:prSet presAssocID="{3EC76CB8-CA64-4CDE-9DEC-0E9DDAC2A2F3}" presName="vertSpace2" presStyleLbl="node1" presStyleIdx="0" presStyleCnt="4"/>
      <dgm:spPr/>
    </dgm:pt>
    <dgm:pt modelId="{2DB9D03C-64A1-4404-91DD-AC2A8F045717}" type="pres">
      <dgm:prSet presAssocID="{3EC76CB8-CA64-4CDE-9DEC-0E9DDAC2A2F3}" presName="circle2" presStyleLbl="node1" presStyleIdx="1" presStyleCnt="4" custLinFactNeighborX="-36455" custLinFactNeighborY="-7029"/>
      <dgm:spPr>
        <a:gradFill flip="none" rotWithShape="0">
          <a:gsLst>
            <a:gs pos="0">
              <a:schemeClr val="accent3">
                <a:lumMod val="75000"/>
                <a:tint val="66000"/>
                <a:satMod val="160000"/>
              </a:schemeClr>
            </a:gs>
            <a:gs pos="50000">
              <a:schemeClr val="accent3">
                <a:lumMod val="75000"/>
                <a:tint val="44500"/>
                <a:satMod val="160000"/>
              </a:schemeClr>
            </a:gs>
            <a:gs pos="100000">
              <a:schemeClr val="accent3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842CA97F-1F55-4BE7-A75A-B1C90C07E4DA}" type="pres">
      <dgm:prSet presAssocID="{3EC76CB8-CA64-4CDE-9DEC-0E9DDAC2A2F3}" presName="rect2" presStyleLbl="alignAcc1" presStyleIdx="1" presStyleCnt="4" custScaleX="118157" custScaleY="35404" custLinFactNeighborX="-7227" custLinFactNeighborY="-39021"/>
      <dgm:spPr/>
      <dgm:t>
        <a:bodyPr/>
        <a:lstStyle/>
        <a:p>
          <a:endParaRPr lang="ru-RU"/>
        </a:p>
      </dgm:t>
    </dgm:pt>
    <dgm:pt modelId="{535F1494-1474-40BC-8748-E07F14DAFFA6}" type="pres">
      <dgm:prSet presAssocID="{FD465AD7-F867-4A37-A90D-A8B67B5EDDDC}" presName="vertSpace3" presStyleLbl="node1" presStyleIdx="1" presStyleCnt="4"/>
      <dgm:spPr/>
    </dgm:pt>
    <dgm:pt modelId="{25D17889-3F99-4458-8A54-8C0C4555B69E}" type="pres">
      <dgm:prSet presAssocID="{FD465AD7-F867-4A37-A90D-A8B67B5EDDDC}" presName="circle3" presStyleLbl="node1" presStyleIdx="2" presStyleCnt="4" custScaleY="100304" custLinFactNeighborX="-69315" custLinFactNeighborY="-6552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6E560286-43C0-4ABB-9904-DA82D8BF3777}" type="pres">
      <dgm:prSet presAssocID="{FD465AD7-F867-4A37-A90D-A8B67B5EDDDC}" presName="rect3" presStyleLbl="alignAcc1" presStyleIdx="2" presStyleCnt="4" custScaleX="122153" custScaleY="73109" custLinFactNeighborX="-8618" custLinFactNeighborY="-29418"/>
      <dgm:spPr/>
      <dgm:t>
        <a:bodyPr/>
        <a:lstStyle/>
        <a:p>
          <a:endParaRPr lang="ru-RU"/>
        </a:p>
      </dgm:t>
    </dgm:pt>
    <dgm:pt modelId="{5A3C9B95-294A-4C3F-92E3-7DE60B091B3B}" type="pres">
      <dgm:prSet presAssocID="{148EB8F3-104E-4D3F-B6EA-C0D9C5B19701}" presName="vertSpace4" presStyleLbl="node1" presStyleIdx="2" presStyleCnt="4"/>
      <dgm:spPr/>
    </dgm:pt>
    <dgm:pt modelId="{959AFF41-F6EF-4262-BD11-28776B129969}" type="pres">
      <dgm:prSet presAssocID="{148EB8F3-104E-4D3F-B6EA-C0D9C5B19701}" presName="circle4" presStyleLbl="node1" presStyleIdx="3" presStyleCnt="4" custScaleY="101195" custLinFactX="-56209" custLinFactNeighborX="-100000" custLinFactNeighborY="-41014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45BB5FEE-BE56-44B9-862C-8FF25A93F745}" type="pres">
      <dgm:prSet presAssocID="{148EB8F3-104E-4D3F-B6EA-C0D9C5B19701}" presName="rect4" presStyleLbl="alignAcc1" presStyleIdx="3" presStyleCnt="4" custScaleX="124130" custScaleY="98682" custLinFactNeighborX="-8442" custLinFactNeighborY="-42270"/>
      <dgm:spPr/>
      <dgm:t>
        <a:bodyPr/>
        <a:lstStyle/>
        <a:p>
          <a:endParaRPr lang="ru-RU"/>
        </a:p>
      </dgm:t>
    </dgm:pt>
    <dgm:pt modelId="{AFF3DF73-E3D5-42E9-B72B-014631FCDBED}" type="pres">
      <dgm:prSet presAssocID="{532C0DC0-2100-470D-AA40-AEF052BA67CD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27EB6-4C54-4E52-9511-8BC7F9FAE7D1}" type="pres">
      <dgm:prSet presAssocID="{3EC76CB8-CA64-4CDE-9DEC-0E9DDAC2A2F3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E788-EA0E-48A4-8999-102C37C113EC}" type="pres">
      <dgm:prSet presAssocID="{FD465AD7-F867-4A37-A90D-A8B67B5EDDDC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538B0-B70F-4610-BF2D-8834F2021AEF}" type="pres">
      <dgm:prSet presAssocID="{148EB8F3-104E-4D3F-B6EA-C0D9C5B19701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3ADBD0-D420-4098-ABBA-5EEC99F512C5}" type="presOf" srcId="{A0110DFE-236C-47F1-8508-DBCD79A06715}" destId="{EB9C57E8-C9C3-4441-A1D9-7E30122F4558}" srcOrd="0" destOrd="0" presId="urn:microsoft.com/office/officeart/2005/8/layout/target3"/>
    <dgm:cxn modelId="{93CAA033-6123-4CE3-A688-E091574C7CFD}" type="presOf" srcId="{FD465AD7-F867-4A37-A90D-A8B67B5EDDDC}" destId="{6E560286-43C0-4ABB-9904-DA82D8BF3777}" srcOrd="0" destOrd="0" presId="urn:microsoft.com/office/officeart/2005/8/layout/target3"/>
    <dgm:cxn modelId="{FA0DE32E-E2E4-46C7-B5DE-F3BF958DC1F5}" srcId="{A0110DFE-236C-47F1-8508-DBCD79A06715}" destId="{3EC76CB8-CA64-4CDE-9DEC-0E9DDAC2A2F3}" srcOrd="1" destOrd="0" parTransId="{9DB33570-DCF8-4216-8D63-16170449F19A}" sibTransId="{02DF7BDC-9FE9-4F47-8CA3-6A51D05F76D2}"/>
    <dgm:cxn modelId="{5B8F0402-9C67-4F4B-AC3F-27A87BF8A029}" type="presOf" srcId="{532C0DC0-2100-470D-AA40-AEF052BA67CD}" destId="{BF627A48-1FCE-49B8-95BF-8720AD14E17B}" srcOrd="0" destOrd="0" presId="urn:microsoft.com/office/officeart/2005/8/layout/target3"/>
    <dgm:cxn modelId="{D330453E-6019-47C1-A1E9-1513881123F7}" srcId="{A0110DFE-236C-47F1-8508-DBCD79A06715}" destId="{532C0DC0-2100-470D-AA40-AEF052BA67CD}" srcOrd="0" destOrd="0" parTransId="{ABD5D7CC-8E05-427D-9641-EA77C59250F9}" sibTransId="{814E63C5-AEA4-4EEC-8C0F-4FE9C5287C62}"/>
    <dgm:cxn modelId="{EFFE316E-054A-4CB4-B014-BEB65949FDC9}" type="presOf" srcId="{3EC76CB8-CA64-4CDE-9DEC-0E9DDAC2A2F3}" destId="{842CA97F-1F55-4BE7-A75A-B1C90C07E4DA}" srcOrd="0" destOrd="0" presId="urn:microsoft.com/office/officeart/2005/8/layout/target3"/>
    <dgm:cxn modelId="{D9CEA611-428A-493E-AA5A-BFFA0D234D13}" type="presOf" srcId="{532C0DC0-2100-470D-AA40-AEF052BA67CD}" destId="{AFF3DF73-E3D5-42E9-B72B-014631FCDBED}" srcOrd="1" destOrd="0" presId="urn:microsoft.com/office/officeart/2005/8/layout/target3"/>
    <dgm:cxn modelId="{BD9CFA7C-28B3-402D-9ED7-84E1F73AE335}" type="presOf" srcId="{148EB8F3-104E-4D3F-B6EA-C0D9C5B19701}" destId="{45BB5FEE-BE56-44B9-862C-8FF25A93F745}" srcOrd="0" destOrd="0" presId="urn:microsoft.com/office/officeart/2005/8/layout/target3"/>
    <dgm:cxn modelId="{5B44BE58-C778-4329-8636-629833E4DC33}" type="presOf" srcId="{148EB8F3-104E-4D3F-B6EA-C0D9C5B19701}" destId="{4E7538B0-B70F-4610-BF2D-8834F2021AEF}" srcOrd="1" destOrd="0" presId="urn:microsoft.com/office/officeart/2005/8/layout/target3"/>
    <dgm:cxn modelId="{D762F708-0BFA-4CD9-8630-6E91CE335B10}" type="presOf" srcId="{FD465AD7-F867-4A37-A90D-A8B67B5EDDDC}" destId="{A875E788-EA0E-48A4-8999-102C37C113EC}" srcOrd="1" destOrd="0" presId="urn:microsoft.com/office/officeart/2005/8/layout/target3"/>
    <dgm:cxn modelId="{70EF4472-6D7E-4CD6-AF23-0DB2CD74E1CC}" type="presOf" srcId="{3EC76CB8-CA64-4CDE-9DEC-0E9DDAC2A2F3}" destId="{FFA27EB6-4C54-4E52-9511-8BC7F9FAE7D1}" srcOrd="1" destOrd="0" presId="urn:microsoft.com/office/officeart/2005/8/layout/target3"/>
    <dgm:cxn modelId="{060522B4-EFE1-4826-964C-DFB404ED1247}" srcId="{A0110DFE-236C-47F1-8508-DBCD79A06715}" destId="{FD465AD7-F867-4A37-A90D-A8B67B5EDDDC}" srcOrd="2" destOrd="0" parTransId="{6B31C663-235F-4A68-B2AC-52206E15861B}" sibTransId="{62FFFF55-2250-4DC1-BD35-6DB8E96D43E4}"/>
    <dgm:cxn modelId="{60E5F3FB-A8A6-4643-A130-1C806196B85B}" srcId="{A0110DFE-236C-47F1-8508-DBCD79A06715}" destId="{148EB8F3-104E-4D3F-B6EA-C0D9C5B19701}" srcOrd="3" destOrd="0" parTransId="{E749E860-7A9F-4A79-BEEF-37629639FF68}" sibTransId="{A71483EE-E063-4ABD-B5A4-60B27D74F810}"/>
    <dgm:cxn modelId="{8983F8B9-E6F3-41C4-B81E-17D37A5E9609}" type="presParOf" srcId="{EB9C57E8-C9C3-4441-A1D9-7E30122F4558}" destId="{0D4F1915-8D8C-4032-970A-7CBEA261A5E8}" srcOrd="0" destOrd="0" presId="urn:microsoft.com/office/officeart/2005/8/layout/target3"/>
    <dgm:cxn modelId="{55A6F9BA-44EE-419D-90FE-94D5E57D2580}" type="presParOf" srcId="{EB9C57E8-C9C3-4441-A1D9-7E30122F4558}" destId="{FD7EBDE9-6C6A-4717-A8D4-F2347E44D94E}" srcOrd="1" destOrd="0" presId="urn:microsoft.com/office/officeart/2005/8/layout/target3"/>
    <dgm:cxn modelId="{E279D279-BC42-40DC-A05E-82670F01B0D3}" type="presParOf" srcId="{EB9C57E8-C9C3-4441-A1D9-7E30122F4558}" destId="{BF627A48-1FCE-49B8-95BF-8720AD14E17B}" srcOrd="2" destOrd="0" presId="urn:microsoft.com/office/officeart/2005/8/layout/target3"/>
    <dgm:cxn modelId="{8D268FE3-5263-4FC5-B4FB-7DB9FA117560}" type="presParOf" srcId="{EB9C57E8-C9C3-4441-A1D9-7E30122F4558}" destId="{097E6014-E094-4C80-B698-05E1E20E4FDC}" srcOrd="3" destOrd="0" presId="urn:microsoft.com/office/officeart/2005/8/layout/target3"/>
    <dgm:cxn modelId="{2A250971-1A64-42D1-988B-F54FF209C106}" type="presParOf" srcId="{EB9C57E8-C9C3-4441-A1D9-7E30122F4558}" destId="{2DB9D03C-64A1-4404-91DD-AC2A8F045717}" srcOrd="4" destOrd="0" presId="urn:microsoft.com/office/officeart/2005/8/layout/target3"/>
    <dgm:cxn modelId="{F0FCF8F9-734D-4150-A13B-67CA202B618A}" type="presParOf" srcId="{EB9C57E8-C9C3-4441-A1D9-7E30122F4558}" destId="{842CA97F-1F55-4BE7-A75A-B1C90C07E4DA}" srcOrd="5" destOrd="0" presId="urn:microsoft.com/office/officeart/2005/8/layout/target3"/>
    <dgm:cxn modelId="{ED686B7B-FDFE-4814-B39A-9C6CBA0D99F7}" type="presParOf" srcId="{EB9C57E8-C9C3-4441-A1D9-7E30122F4558}" destId="{535F1494-1474-40BC-8748-E07F14DAFFA6}" srcOrd="6" destOrd="0" presId="urn:microsoft.com/office/officeart/2005/8/layout/target3"/>
    <dgm:cxn modelId="{EEA104A2-E743-492C-9B10-38BCC1E961BF}" type="presParOf" srcId="{EB9C57E8-C9C3-4441-A1D9-7E30122F4558}" destId="{25D17889-3F99-4458-8A54-8C0C4555B69E}" srcOrd="7" destOrd="0" presId="urn:microsoft.com/office/officeart/2005/8/layout/target3"/>
    <dgm:cxn modelId="{28BF28EC-3273-4B5F-9A88-377E25B6C7FD}" type="presParOf" srcId="{EB9C57E8-C9C3-4441-A1D9-7E30122F4558}" destId="{6E560286-43C0-4ABB-9904-DA82D8BF3777}" srcOrd="8" destOrd="0" presId="urn:microsoft.com/office/officeart/2005/8/layout/target3"/>
    <dgm:cxn modelId="{B9603246-1B2D-44DD-B1B1-18D5FC51C6EF}" type="presParOf" srcId="{EB9C57E8-C9C3-4441-A1D9-7E30122F4558}" destId="{5A3C9B95-294A-4C3F-92E3-7DE60B091B3B}" srcOrd="9" destOrd="0" presId="urn:microsoft.com/office/officeart/2005/8/layout/target3"/>
    <dgm:cxn modelId="{7A15AB6F-6FF2-4998-BC5D-C7DB22ED2911}" type="presParOf" srcId="{EB9C57E8-C9C3-4441-A1D9-7E30122F4558}" destId="{959AFF41-F6EF-4262-BD11-28776B129969}" srcOrd="10" destOrd="0" presId="urn:microsoft.com/office/officeart/2005/8/layout/target3"/>
    <dgm:cxn modelId="{85EEC0AA-4F95-4A48-BD1D-9A424EDD1DCD}" type="presParOf" srcId="{EB9C57E8-C9C3-4441-A1D9-7E30122F4558}" destId="{45BB5FEE-BE56-44B9-862C-8FF25A93F745}" srcOrd="11" destOrd="0" presId="urn:microsoft.com/office/officeart/2005/8/layout/target3"/>
    <dgm:cxn modelId="{26C4DA5F-6F3A-4C4F-AE7A-1C33AE88DB62}" type="presParOf" srcId="{EB9C57E8-C9C3-4441-A1D9-7E30122F4558}" destId="{AFF3DF73-E3D5-42E9-B72B-014631FCDBED}" srcOrd="12" destOrd="0" presId="urn:microsoft.com/office/officeart/2005/8/layout/target3"/>
    <dgm:cxn modelId="{A8D4A007-EF55-43F2-A26B-10F7CB344704}" type="presParOf" srcId="{EB9C57E8-C9C3-4441-A1D9-7E30122F4558}" destId="{FFA27EB6-4C54-4E52-9511-8BC7F9FAE7D1}" srcOrd="13" destOrd="0" presId="urn:microsoft.com/office/officeart/2005/8/layout/target3"/>
    <dgm:cxn modelId="{55F03C9B-2476-4B11-A5FC-06F8FC229D66}" type="presParOf" srcId="{EB9C57E8-C9C3-4441-A1D9-7E30122F4558}" destId="{A875E788-EA0E-48A4-8999-102C37C113EC}" srcOrd="14" destOrd="0" presId="urn:microsoft.com/office/officeart/2005/8/layout/target3"/>
    <dgm:cxn modelId="{2C4F827E-3144-4F32-99D6-D8260B9013D0}" type="presParOf" srcId="{EB9C57E8-C9C3-4441-A1D9-7E30122F4558}" destId="{4E7538B0-B70F-4610-BF2D-8834F2021AE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microsoft.com/office/2007/relationships/hdphoto" Target="../media/hdphoto1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57200" y="540914"/>
            <a:ext cx="11228294" cy="162039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2D4E26"/>
                </a:solidFill>
              </a:rPr>
              <a:t>Игровые технологии как эффективное средство активизации познавательной </a:t>
            </a:r>
            <a:r>
              <a:rPr lang="ru-RU" sz="3600" b="1" dirty="0" smtClean="0">
                <a:solidFill>
                  <a:srgbClr val="2D4E26"/>
                </a:solidFill>
              </a:rPr>
              <a:t>деятельности учащихся </a:t>
            </a:r>
            <a:r>
              <a:rPr lang="ru-RU" sz="3600" b="1" dirty="0">
                <a:solidFill>
                  <a:srgbClr val="2D4E26"/>
                </a:solidFill>
              </a:rPr>
              <a:t>и реализации </a:t>
            </a:r>
            <a:r>
              <a:rPr lang="ru-RU" sz="3600" b="1" dirty="0" err="1">
                <a:solidFill>
                  <a:srgbClr val="2D4E26"/>
                </a:solidFill>
              </a:rPr>
              <a:t>деятельностного</a:t>
            </a:r>
            <a:r>
              <a:rPr lang="ru-RU" sz="3600" b="1" dirty="0">
                <a:solidFill>
                  <a:srgbClr val="2D4E26"/>
                </a:solidFill>
              </a:rPr>
              <a:t> подхода в образовании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85" y="2783169"/>
            <a:ext cx="5028785" cy="2645445"/>
          </a:xfrm>
          <a:prstGeom prst="rect">
            <a:avLst/>
          </a:prstGeom>
        </p:spPr>
      </p:pic>
      <p:pic>
        <p:nvPicPr>
          <p:cNvPr id="1030" name="Picture 6" descr="Картинки по запросу один пазл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663" y="4574004"/>
            <a:ext cx="3094685" cy="18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429000"/>
            <a:ext cx="3471262" cy="294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пазлы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57" b="81951"/>
          <a:stretch/>
        </p:blipFill>
        <p:spPr bwMode="auto">
          <a:xfrm>
            <a:off x="4714447" y="5335709"/>
            <a:ext cx="3990948" cy="101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Картинки по запросу пазлы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71"/>
          <a:stretch/>
        </p:blipFill>
        <p:spPr bwMode="auto">
          <a:xfrm rot="10800000">
            <a:off x="3102175" y="5571114"/>
            <a:ext cx="3761761" cy="78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зеленый пазл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8144">
            <a:off x="3397204" y="5129869"/>
            <a:ext cx="367171" cy="36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9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5"/>
          <p:cNvSpPr>
            <a:spLocks noGrp="1"/>
          </p:cNvSpPr>
          <p:nvPr>
            <p:ph type="title"/>
          </p:nvPr>
        </p:nvSpPr>
        <p:spPr>
          <a:xfrm>
            <a:off x="1113058" y="622990"/>
            <a:ext cx="10168086" cy="1371600"/>
          </a:xfrm>
        </p:spPr>
        <p:txBody>
          <a:bodyPr anchor="ctr">
            <a:normAutofit/>
          </a:bodyPr>
          <a:lstStyle/>
          <a:p>
            <a:r>
              <a:rPr lang="ru-RU" sz="3200" b="1" dirty="0" smtClean="0">
                <a:solidFill>
                  <a:srgbClr val="2D4E26"/>
                </a:solidFill>
              </a:rPr>
              <a:t>Особенность </a:t>
            </a:r>
            <a:r>
              <a:rPr lang="ru-RU" sz="3200" b="1" dirty="0">
                <a:solidFill>
                  <a:srgbClr val="2D4E26"/>
                </a:solidFill>
              </a:rPr>
              <a:t>игровой деятельности </a:t>
            </a:r>
          </a:p>
        </p:txBody>
      </p:sp>
      <p:sp>
        <p:nvSpPr>
          <p:cNvPr id="21" name="Заголовок 5"/>
          <p:cNvSpPr txBox="1">
            <a:spLocks/>
          </p:cNvSpPr>
          <p:nvPr/>
        </p:nvSpPr>
        <p:spPr>
          <a:xfrm>
            <a:off x="861421" y="2014083"/>
            <a:ext cx="4114616" cy="8673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err="1" smtClean="0">
                <a:solidFill>
                  <a:schemeClr val="tx1"/>
                </a:solidFill>
              </a:rPr>
              <a:t>Двуплановость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106453" y="3202372"/>
            <a:ext cx="2880241" cy="289205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431356" y="3402419"/>
            <a:ext cx="2215595" cy="2349795"/>
            <a:chOff x="1637303" y="3365844"/>
            <a:chExt cx="2402959" cy="2595653"/>
          </a:xfrm>
        </p:grpSpPr>
        <p:pic>
          <p:nvPicPr>
            <p:cNvPr id="9220" name="Picture 4" descr="Картинки по запросу пазлы 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9326" y="3365844"/>
              <a:ext cx="1970936" cy="2595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37303" y="3567863"/>
              <a:ext cx="1260752" cy="2054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Скругленный прямоугольник 24"/>
          <p:cNvSpPr/>
          <p:nvPr/>
        </p:nvSpPr>
        <p:spPr>
          <a:xfrm>
            <a:off x="4949507" y="3090109"/>
            <a:ext cx="3240000" cy="10800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играющий выполняет реальную деятельность, решает конкретную </a:t>
            </a:r>
            <a:r>
              <a:rPr lang="ru-RU" dirty="0" smtClean="0"/>
              <a:t>задачу</a:t>
            </a:r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 rot="20115187">
            <a:off x="4223180" y="3493160"/>
            <a:ext cx="539311" cy="48215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949507" y="4762819"/>
            <a:ext cx="3240000" cy="11160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ряд моментов деятельности носит условный характер, позволяет отвлечься от реальной </a:t>
            </a:r>
            <a:r>
              <a:rPr lang="ru-RU" dirty="0" smtClean="0"/>
              <a:t>ситуации</a:t>
            </a:r>
            <a:endParaRPr lang="ru-RU" dirty="0"/>
          </a:p>
        </p:txBody>
      </p:sp>
      <p:sp>
        <p:nvSpPr>
          <p:cNvPr id="30" name="Стрелка вправо 29"/>
          <p:cNvSpPr/>
          <p:nvPr/>
        </p:nvSpPr>
        <p:spPr>
          <a:xfrm rot="651974">
            <a:off x="4394768" y="4918737"/>
            <a:ext cx="539742" cy="48011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6" descr="Картинки по запросу листок для замето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570" y="2773884"/>
            <a:ext cx="3094203" cy="312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8933040" y="3236626"/>
            <a:ext cx="23252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обусловливает развивающий эффект игры, помогает снять психическое напряжение, так как в случае неудачи игру можно повторить несколько </a:t>
            </a:r>
            <a:r>
              <a:rPr lang="ru-RU" dirty="0" smtClean="0"/>
              <a:t>раз</a:t>
            </a:r>
            <a:endParaRPr lang="ru-RU" dirty="0"/>
          </a:p>
        </p:txBody>
      </p:sp>
      <p:sp>
        <p:nvSpPr>
          <p:cNvPr id="33" name="Правая фигурная скобка 32"/>
          <p:cNvSpPr/>
          <p:nvPr/>
        </p:nvSpPr>
        <p:spPr>
          <a:xfrm>
            <a:off x="8230266" y="3030285"/>
            <a:ext cx="414669" cy="2787939"/>
          </a:xfrm>
          <a:prstGeom prst="rightBrac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74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 animBg="1"/>
      <p:bldP spid="30" grpId="0" animBg="1"/>
      <p:bldP spid="32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73254585"/>
              </p:ext>
            </p:extLst>
          </p:nvPr>
        </p:nvGraphicFramePr>
        <p:xfrm>
          <a:off x="2676525" y="2600324"/>
          <a:ext cx="7667625" cy="354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88898" y="5427599"/>
            <a:ext cx="6736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- </a:t>
            </a:r>
            <a:r>
              <a:rPr lang="ru-RU" dirty="0"/>
              <a:t>успешное выполнение дидактического задания связывается с игровым результатом.</a:t>
            </a:r>
          </a:p>
        </p:txBody>
      </p:sp>
      <p:sp>
        <p:nvSpPr>
          <p:cNvPr id="5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57200" y="540914"/>
            <a:ext cx="11228294" cy="16203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2D4E26"/>
                </a:solidFill>
              </a:rPr>
              <a:t>Направления  реализации </a:t>
            </a:r>
            <a:r>
              <a:rPr lang="ru-RU" sz="3200" b="1" dirty="0">
                <a:solidFill>
                  <a:srgbClr val="2D4E26"/>
                </a:solidFill>
              </a:rPr>
              <a:t>игровых </a:t>
            </a:r>
            <a:r>
              <a:rPr lang="ru-RU" sz="3200" b="1" dirty="0" smtClean="0">
                <a:solidFill>
                  <a:srgbClr val="2D4E26"/>
                </a:solidFill>
              </a:rPr>
              <a:t>приёмов </a:t>
            </a:r>
            <a:r>
              <a:rPr lang="ru-RU" sz="3200" b="1" dirty="0">
                <a:solidFill>
                  <a:srgbClr val="2D4E26"/>
                </a:solidFill>
              </a:rPr>
              <a:t>и ситуаций </a:t>
            </a:r>
            <a:r>
              <a:rPr lang="ru-RU" sz="3200" b="1" dirty="0" smtClean="0">
                <a:solidFill>
                  <a:srgbClr val="2D4E26"/>
                </a:solidFill>
              </a:rPr>
              <a:t/>
            </a:r>
            <a:br>
              <a:rPr lang="ru-RU" sz="3200" b="1" dirty="0" smtClean="0">
                <a:solidFill>
                  <a:srgbClr val="2D4E26"/>
                </a:solidFill>
              </a:rPr>
            </a:br>
            <a:r>
              <a:rPr lang="ru-RU" sz="3200" b="1" dirty="0" smtClean="0">
                <a:solidFill>
                  <a:srgbClr val="2D4E26"/>
                </a:solidFill>
              </a:rPr>
              <a:t>при </a:t>
            </a:r>
            <a:r>
              <a:rPr lang="ru-RU" sz="3200" b="1" dirty="0">
                <a:solidFill>
                  <a:srgbClr val="2D4E26"/>
                </a:solidFill>
              </a:rPr>
              <a:t>урочной форме </a:t>
            </a:r>
            <a:r>
              <a:rPr lang="ru-RU" sz="3200" b="1" dirty="0" smtClean="0">
                <a:solidFill>
                  <a:srgbClr val="2D4E26"/>
                </a:solidFill>
              </a:rPr>
              <a:t>занятий</a:t>
            </a:r>
            <a:endParaRPr lang="ru-RU" sz="3200" b="1" dirty="0">
              <a:solidFill>
                <a:srgbClr val="2D4E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4F1915-8D8C-4032-970A-7CBEA261A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0D4F1915-8D8C-4032-970A-7CBEA261A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627A48-1FCE-49B8-95BF-8720AD14E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graphicEl>
                                              <a:dgm id="{BF627A48-1FCE-49B8-95BF-8720AD14E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DB9D03C-64A1-4404-91DD-AC2A8F045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graphicEl>
                                              <a:dgm id="{2DB9D03C-64A1-4404-91DD-AC2A8F045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42CA97F-1F55-4BE7-A75A-B1C90C07E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graphicEl>
                                              <a:dgm id="{842CA97F-1F55-4BE7-A75A-B1C90C07E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D17889-3F99-4458-8A54-8C0C4555B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graphicEl>
                                              <a:dgm id="{25D17889-3F99-4458-8A54-8C0C4555B6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560286-43C0-4ABB-9904-DA82D8BF3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graphicEl>
                                              <a:dgm id="{6E560286-43C0-4ABB-9904-DA82D8BF3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9AFF41-F6EF-4262-BD11-28776B129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graphicEl>
                                              <a:dgm id="{959AFF41-F6EF-4262-BD11-28776B129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5BB5FEE-BE56-44B9-862C-8FF25A93F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graphicEl>
                                              <a:dgm id="{45BB5FEE-BE56-44B9-862C-8FF25A93F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Картинки по запросу Play at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397" y="2543174"/>
            <a:ext cx="3514728" cy="234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5"/>
          <p:cNvSpPr>
            <a:spLocks noGrp="1"/>
          </p:cNvSpPr>
          <p:nvPr>
            <p:ph type="title"/>
          </p:nvPr>
        </p:nvSpPr>
        <p:spPr>
          <a:xfrm>
            <a:off x="1113058" y="622990"/>
            <a:ext cx="10168086" cy="1371600"/>
          </a:xfrm>
        </p:spPr>
        <p:txBody>
          <a:bodyPr anchor="ctr">
            <a:normAutofit/>
          </a:bodyPr>
          <a:lstStyle/>
          <a:p>
            <a:r>
              <a:rPr lang="ru-RU" sz="3200" b="1" dirty="0" smtClean="0">
                <a:solidFill>
                  <a:srgbClr val="2D4E26"/>
                </a:solidFill>
              </a:rPr>
              <a:t>Функции игры</a:t>
            </a:r>
            <a:endParaRPr lang="ru-RU" sz="3200" b="1" dirty="0">
              <a:solidFill>
                <a:srgbClr val="2D4E26"/>
              </a:solidFill>
            </a:endParaRPr>
          </a:p>
        </p:txBody>
      </p:sp>
      <p:sp>
        <p:nvSpPr>
          <p:cNvPr id="21" name="Заголовок 5"/>
          <p:cNvSpPr txBox="1">
            <a:spLocks/>
          </p:cNvSpPr>
          <p:nvPr/>
        </p:nvSpPr>
        <p:spPr>
          <a:xfrm>
            <a:off x="604245" y="2018391"/>
            <a:ext cx="5606054" cy="8673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</a:rPr>
              <a:t>Социокультурное назначение игры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90574" y="3299490"/>
            <a:ext cx="54197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Игра </a:t>
            </a:r>
            <a:r>
              <a:rPr lang="ru-RU" sz="2000" dirty="0"/>
              <a:t>- средство социализации </a:t>
            </a:r>
            <a:r>
              <a:rPr lang="ru-RU" sz="2000" dirty="0" smtClean="0"/>
              <a:t>ребёнка</a:t>
            </a:r>
            <a:r>
              <a:rPr lang="ru-RU" sz="2000" dirty="0"/>
              <a:t>, включающее в себя как социально-контролируемые процессы целенаправленного воздействия их на становление личности, усвоение знаний, духовных ценностей и норм, присущих обществу или группе сверстников, так и спонтанные процессы, влияющие на формирование человека.</a:t>
            </a:r>
          </a:p>
        </p:txBody>
      </p:sp>
      <p:pic>
        <p:nvPicPr>
          <p:cNvPr id="11266" name="Picture 2" descr="Картинки по запросу пазлы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448" y="2014083"/>
            <a:ext cx="4266627" cy="335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21" y="2533650"/>
            <a:ext cx="3696239" cy="247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Картинки по запросу пазлы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448" y="2014083"/>
            <a:ext cx="4266627" cy="335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5"/>
          <p:cNvSpPr>
            <a:spLocks noGrp="1"/>
          </p:cNvSpPr>
          <p:nvPr>
            <p:ph type="title"/>
          </p:nvPr>
        </p:nvSpPr>
        <p:spPr>
          <a:xfrm>
            <a:off x="1113058" y="622990"/>
            <a:ext cx="10168086" cy="1371600"/>
          </a:xfrm>
        </p:spPr>
        <p:txBody>
          <a:bodyPr anchor="ctr">
            <a:normAutofit/>
          </a:bodyPr>
          <a:lstStyle/>
          <a:p>
            <a:r>
              <a:rPr lang="ru-RU" sz="3200" b="1" dirty="0" smtClean="0">
                <a:solidFill>
                  <a:srgbClr val="2D4E26"/>
                </a:solidFill>
              </a:rPr>
              <a:t>Функции игры</a:t>
            </a:r>
            <a:endParaRPr lang="ru-RU" sz="3200" b="1" dirty="0">
              <a:solidFill>
                <a:srgbClr val="2D4E26"/>
              </a:solidFill>
            </a:endParaRPr>
          </a:p>
        </p:txBody>
      </p:sp>
      <p:sp>
        <p:nvSpPr>
          <p:cNvPr id="21" name="Заголовок 5"/>
          <p:cNvSpPr txBox="1">
            <a:spLocks/>
          </p:cNvSpPr>
          <p:nvPr/>
        </p:nvSpPr>
        <p:spPr>
          <a:xfrm>
            <a:off x="604244" y="2018391"/>
            <a:ext cx="6234705" cy="8673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Функция </a:t>
            </a:r>
            <a:r>
              <a:rPr lang="ru-RU" b="1" dirty="0">
                <a:solidFill>
                  <a:schemeClr val="tx1"/>
                </a:solidFill>
              </a:rPr>
              <a:t>межнациональной коммуникации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90574" y="3299490"/>
            <a:ext cx="52197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Игры дают возможность моделировать разные ситуации жизни, искать выход из конфликтов, не прибегая к агрессивности, учат разнообразию эмоций в восприятии всего существующего в жизни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4564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14"/>
          <a:stretch/>
        </p:blipFill>
        <p:spPr bwMode="auto">
          <a:xfrm flipH="1">
            <a:off x="7258050" y="2394911"/>
            <a:ext cx="3762374" cy="262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Картинки по запросу пазлы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26" y="2014083"/>
            <a:ext cx="4266627" cy="335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5"/>
          <p:cNvSpPr>
            <a:spLocks noGrp="1"/>
          </p:cNvSpPr>
          <p:nvPr>
            <p:ph type="title"/>
          </p:nvPr>
        </p:nvSpPr>
        <p:spPr>
          <a:xfrm>
            <a:off x="1113058" y="622990"/>
            <a:ext cx="10168086" cy="1371600"/>
          </a:xfrm>
        </p:spPr>
        <p:txBody>
          <a:bodyPr anchor="ctr">
            <a:normAutofit/>
          </a:bodyPr>
          <a:lstStyle/>
          <a:p>
            <a:r>
              <a:rPr lang="ru-RU" sz="3200" b="1" dirty="0" smtClean="0">
                <a:solidFill>
                  <a:srgbClr val="2D4E26"/>
                </a:solidFill>
              </a:rPr>
              <a:t>Функции игры</a:t>
            </a:r>
            <a:endParaRPr lang="ru-RU" sz="3200" b="1" dirty="0">
              <a:solidFill>
                <a:srgbClr val="2D4E26"/>
              </a:solidFill>
            </a:endParaRPr>
          </a:p>
        </p:txBody>
      </p:sp>
      <p:sp>
        <p:nvSpPr>
          <p:cNvPr id="21" name="Заголовок 5"/>
          <p:cNvSpPr txBox="1">
            <a:spLocks/>
          </p:cNvSpPr>
          <p:nvPr/>
        </p:nvSpPr>
        <p:spPr>
          <a:xfrm>
            <a:off x="604245" y="2018391"/>
            <a:ext cx="5491756" cy="8673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Самореализация через игру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299" y="2885731"/>
            <a:ext cx="54864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/>
              <a:t>Для человека игра важна как сфера реализации себя как личности. Именно в этом плане ему важен сам процесс игры, а не </a:t>
            </a:r>
            <a:r>
              <a:rPr lang="ru-RU" sz="2000" dirty="0" smtClean="0"/>
              <a:t>её </a:t>
            </a:r>
            <a:r>
              <a:rPr lang="ru-RU" sz="2000" dirty="0"/>
              <a:t>результат, </a:t>
            </a:r>
            <a:r>
              <a:rPr lang="ru-RU" sz="2000" dirty="0" err="1"/>
              <a:t>конкурентность</a:t>
            </a:r>
            <a:r>
              <a:rPr lang="ru-RU" sz="2000" dirty="0"/>
              <a:t> или достижение какой-либо цели</a:t>
            </a:r>
            <a:r>
              <a:rPr lang="ru-RU" sz="2000" dirty="0" smtClean="0"/>
              <a:t>.</a:t>
            </a:r>
          </a:p>
          <a:p>
            <a:pPr lvl="0"/>
            <a:r>
              <a:rPr lang="ru-RU" sz="2000" dirty="0" smtClean="0"/>
              <a:t>Процесс </a:t>
            </a:r>
            <a:r>
              <a:rPr lang="ru-RU" sz="2000" dirty="0"/>
              <a:t>игры - это пространство самореализации. Человеческая практика постоянно вводится в игровую ситуацию, чтобы раскрыть возможные или даже имеющиеся проблемы у человека и моделировать их снятие.</a:t>
            </a:r>
          </a:p>
        </p:txBody>
      </p:sp>
    </p:spTree>
    <p:extLst>
      <p:ext uri="{BB962C8B-B14F-4D97-AF65-F5344CB8AC3E}">
        <p14:creationId xmlns:p14="http://schemas.microsoft.com/office/powerpoint/2010/main" val="183704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Картинки по запросу игровые технологии в школ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28" y="2350650"/>
            <a:ext cx="3508821" cy="268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Картинки по запросу пазлы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26" y="2014083"/>
            <a:ext cx="4266627" cy="335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5"/>
          <p:cNvSpPr>
            <a:spLocks noGrp="1"/>
          </p:cNvSpPr>
          <p:nvPr>
            <p:ph type="title"/>
          </p:nvPr>
        </p:nvSpPr>
        <p:spPr>
          <a:xfrm>
            <a:off x="1113058" y="622990"/>
            <a:ext cx="10168086" cy="1371600"/>
          </a:xfrm>
        </p:spPr>
        <p:txBody>
          <a:bodyPr anchor="ctr">
            <a:normAutofit/>
          </a:bodyPr>
          <a:lstStyle/>
          <a:p>
            <a:r>
              <a:rPr lang="ru-RU" sz="3200" b="1" dirty="0" smtClean="0">
                <a:solidFill>
                  <a:srgbClr val="2D4E26"/>
                </a:solidFill>
              </a:rPr>
              <a:t>Функции игры</a:t>
            </a:r>
            <a:endParaRPr lang="ru-RU" sz="3200" b="1" dirty="0">
              <a:solidFill>
                <a:srgbClr val="2D4E26"/>
              </a:solidFill>
            </a:endParaRPr>
          </a:p>
        </p:txBody>
      </p:sp>
      <p:sp>
        <p:nvSpPr>
          <p:cNvPr id="21" name="Заголовок 5"/>
          <p:cNvSpPr txBox="1">
            <a:spLocks/>
          </p:cNvSpPr>
          <p:nvPr/>
        </p:nvSpPr>
        <p:spPr>
          <a:xfrm>
            <a:off x="604245" y="2018391"/>
            <a:ext cx="5491756" cy="8673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</a:rPr>
              <a:t>Коммуникативная функция игры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76298" y="3019081"/>
            <a:ext cx="51339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Игра </a:t>
            </a:r>
            <a:r>
              <a:rPr lang="ru-RU" sz="2000" dirty="0"/>
              <a:t>- деятельность коммуникативная. Она вводит учащегося в реальный контекст сложнейших человеческих отношений. Любое игровое общество - коллектив, выступающий применительно к каждому игроку как организация и коммуникативное начало, имеющее множество коммуникативных связей.</a:t>
            </a:r>
          </a:p>
        </p:txBody>
      </p:sp>
    </p:spTree>
    <p:extLst>
      <p:ext uri="{BB962C8B-B14F-4D97-AF65-F5344CB8AC3E}">
        <p14:creationId xmlns:p14="http://schemas.microsoft.com/office/powerpoint/2010/main" val="117165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игровые технологии в шк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2" y="2452061"/>
            <a:ext cx="3206749" cy="240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Картинки по запросу пазлы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484" y="2018391"/>
            <a:ext cx="4266627" cy="335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5"/>
          <p:cNvSpPr>
            <a:spLocks noGrp="1"/>
          </p:cNvSpPr>
          <p:nvPr>
            <p:ph type="title"/>
          </p:nvPr>
        </p:nvSpPr>
        <p:spPr>
          <a:xfrm>
            <a:off x="1113058" y="622990"/>
            <a:ext cx="10168086" cy="1371600"/>
          </a:xfrm>
        </p:spPr>
        <p:txBody>
          <a:bodyPr anchor="ctr">
            <a:normAutofit/>
          </a:bodyPr>
          <a:lstStyle/>
          <a:p>
            <a:r>
              <a:rPr lang="ru-RU" sz="3200" b="1" dirty="0" smtClean="0">
                <a:solidFill>
                  <a:srgbClr val="2D4E26"/>
                </a:solidFill>
              </a:rPr>
              <a:t>Функции игры</a:t>
            </a:r>
            <a:endParaRPr lang="ru-RU" sz="3200" b="1" dirty="0">
              <a:solidFill>
                <a:srgbClr val="2D4E26"/>
              </a:solidFill>
            </a:endParaRPr>
          </a:p>
        </p:txBody>
      </p:sp>
      <p:sp>
        <p:nvSpPr>
          <p:cNvPr id="21" name="Заголовок 5"/>
          <p:cNvSpPr txBox="1">
            <a:spLocks/>
          </p:cNvSpPr>
          <p:nvPr/>
        </p:nvSpPr>
        <p:spPr>
          <a:xfrm>
            <a:off x="604245" y="2018391"/>
            <a:ext cx="5491756" cy="8673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</a:rPr>
              <a:t>Диагностическая функция </a:t>
            </a:r>
            <a:r>
              <a:rPr lang="ru-RU" b="1" dirty="0" smtClean="0">
                <a:solidFill>
                  <a:schemeClr val="tx1"/>
                </a:solidFill>
              </a:rPr>
              <a:t>игры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298" y="3019081"/>
            <a:ext cx="48387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Игра </a:t>
            </a:r>
            <a:r>
              <a:rPr lang="ru-RU" sz="2000" dirty="0"/>
              <a:t>обладает </a:t>
            </a:r>
            <a:r>
              <a:rPr lang="ru-RU" sz="2000" dirty="0" err="1"/>
              <a:t>предсказательностью</a:t>
            </a:r>
            <a:r>
              <a:rPr lang="ru-RU" sz="2000" dirty="0"/>
              <a:t>; она </a:t>
            </a:r>
            <a:r>
              <a:rPr lang="ru-RU" sz="2000" dirty="0" err="1"/>
              <a:t>диагностичнее</a:t>
            </a:r>
            <a:r>
              <a:rPr lang="ru-RU" sz="2000" dirty="0"/>
              <a:t>, чем любая другая деятельность человека, во-первых, потому, что индивид ведет себя в игре на максимуме проявлений (интеллект, творчество); во-вторых, игра сама по себе - это особое «поле самовыражения».</a:t>
            </a:r>
          </a:p>
        </p:txBody>
      </p:sp>
    </p:spTree>
    <p:extLst>
      <p:ext uri="{BB962C8B-B14F-4D97-AF65-F5344CB8AC3E}">
        <p14:creationId xmlns:p14="http://schemas.microsoft.com/office/powerpoint/2010/main" val="290984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5"/>
          <p:cNvSpPr>
            <a:spLocks noGrp="1"/>
          </p:cNvSpPr>
          <p:nvPr>
            <p:ph type="title"/>
          </p:nvPr>
        </p:nvSpPr>
        <p:spPr>
          <a:xfrm>
            <a:off x="1113058" y="622990"/>
            <a:ext cx="10168086" cy="1371600"/>
          </a:xfrm>
        </p:spPr>
        <p:txBody>
          <a:bodyPr anchor="ctr">
            <a:normAutofit/>
          </a:bodyPr>
          <a:lstStyle/>
          <a:p>
            <a:r>
              <a:rPr lang="ru-RU" sz="3200" b="1" dirty="0" smtClean="0">
                <a:solidFill>
                  <a:srgbClr val="2D4E26"/>
                </a:solidFill>
              </a:rPr>
              <a:t>Функции игры</a:t>
            </a:r>
            <a:endParaRPr lang="ru-RU" sz="3200" b="1" dirty="0">
              <a:solidFill>
                <a:srgbClr val="2D4E26"/>
              </a:solidFill>
            </a:endParaRPr>
          </a:p>
        </p:txBody>
      </p:sp>
      <p:sp>
        <p:nvSpPr>
          <p:cNvPr id="21" name="Заголовок 5"/>
          <p:cNvSpPr txBox="1">
            <a:spLocks/>
          </p:cNvSpPr>
          <p:nvPr/>
        </p:nvSpPr>
        <p:spPr>
          <a:xfrm>
            <a:off x="604245" y="2018391"/>
            <a:ext cx="5491756" cy="8673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err="1">
                <a:solidFill>
                  <a:schemeClr val="tx1"/>
                </a:solidFill>
              </a:rPr>
              <a:t>Игротерапевтическая</a:t>
            </a:r>
            <a:r>
              <a:rPr lang="ru-RU" b="1" dirty="0">
                <a:solidFill>
                  <a:schemeClr val="tx1"/>
                </a:solidFill>
              </a:rPr>
              <a:t> функция </a:t>
            </a:r>
            <a:r>
              <a:rPr lang="ru-RU" b="1" dirty="0" smtClean="0">
                <a:solidFill>
                  <a:schemeClr val="tx1"/>
                </a:solidFill>
              </a:rPr>
              <a:t>игры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298" y="3342931"/>
            <a:ext cx="44100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Игра </a:t>
            </a:r>
            <a:r>
              <a:rPr lang="ru-RU" sz="2000" dirty="0"/>
              <a:t>может и должна быть использована для преодоления различных трудностей, возникающих у человека в поведении, в общении с окружающими, в учении.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2452061"/>
            <a:ext cx="368617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Картинки по запросу пазлы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83" y="2090125"/>
            <a:ext cx="4266627" cy="335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09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57200" y="540914"/>
            <a:ext cx="11228294" cy="16203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2D4E26"/>
                </a:solidFill>
              </a:rPr>
              <a:t>Способы мотивации, используемые при реализации игровой деятельности </a:t>
            </a:r>
            <a:endParaRPr lang="ru-RU" sz="3200" b="1" dirty="0">
              <a:solidFill>
                <a:srgbClr val="2D4E26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114425" y="2790825"/>
            <a:ext cx="3086100" cy="1666101"/>
            <a:chOff x="1114425" y="2790825"/>
            <a:chExt cx="3086100" cy="166610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114425" y="2790825"/>
              <a:ext cx="3086100" cy="1666101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215813" y="2875002"/>
              <a:ext cx="19591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/>
                <a:t>мотивы общения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733550" y="3352799"/>
            <a:ext cx="2657475" cy="164782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учащиеся, совместно решая задачи, участвуя в игре, учатся общаться, учитывать мнение товарищей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4667250" y="3036927"/>
            <a:ext cx="3086100" cy="1666101"/>
            <a:chOff x="4667250" y="3036927"/>
            <a:chExt cx="3086100" cy="1666101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667250" y="3036927"/>
              <a:ext cx="3086100" cy="1666101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768638" y="3121104"/>
              <a:ext cx="21755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/>
                <a:t>моральные мотивы</a:t>
              </a: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5286375" y="3598901"/>
            <a:ext cx="2657475" cy="199227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в </a:t>
            </a:r>
            <a:r>
              <a:rPr lang="ru-RU" dirty="0"/>
              <a:t>игре каждый ученик может проявить себя, свои знания, умения, свой характер, волевые качества, </a:t>
            </a:r>
            <a:r>
              <a:rPr lang="ru-RU" dirty="0" smtClean="0"/>
              <a:t>своё </a:t>
            </a:r>
            <a:r>
              <a:rPr lang="ru-RU" dirty="0"/>
              <a:t>отношение к деятельности, к </a:t>
            </a:r>
            <a:r>
              <a:rPr lang="ru-RU" dirty="0" smtClean="0"/>
              <a:t>людям</a:t>
            </a:r>
            <a:endParaRPr lang="ru-RU" dirty="0"/>
          </a:p>
        </p:txBody>
      </p:sp>
      <p:grpSp>
        <p:nvGrpSpPr>
          <p:cNvPr id="13312" name="Группа 13311"/>
          <p:cNvGrpSpPr/>
          <p:nvPr/>
        </p:nvGrpSpPr>
        <p:grpSpPr>
          <a:xfrm>
            <a:off x="8201025" y="2844879"/>
            <a:ext cx="3086100" cy="1666101"/>
            <a:chOff x="8201025" y="2844879"/>
            <a:chExt cx="3086100" cy="166610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8201025" y="2844879"/>
              <a:ext cx="3086100" cy="166610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8302413" y="2929056"/>
              <a:ext cx="27077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/>
                <a:t>познавательные мотивы</a:t>
              </a: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8820150" y="3406854"/>
            <a:ext cx="2657475" cy="197477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каждая игра имеет близкий </a:t>
            </a:r>
            <a:r>
              <a:rPr lang="ru-RU" dirty="0" smtClean="0"/>
              <a:t>результат, </a:t>
            </a:r>
            <a:r>
              <a:rPr lang="ru-RU" dirty="0"/>
              <a:t>стимулирует учащегося к достижению </a:t>
            </a:r>
            <a:r>
              <a:rPr lang="ru-RU" dirty="0" smtClean="0"/>
              <a:t>цели </a:t>
            </a:r>
            <a:r>
              <a:rPr lang="ru-RU" dirty="0"/>
              <a:t>и осознанию пути достижения </a:t>
            </a:r>
            <a:r>
              <a:rPr lang="ru-RU" dirty="0" smtClean="0"/>
              <a:t>цели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09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638674" y="3125029"/>
            <a:ext cx="5202375" cy="1408871"/>
            <a:chOff x="4238624" y="2686879"/>
            <a:chExt cx="3217371" cy="1683491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238624" y="2686879"/>
              <a:ext cx="3124201" cy="1683491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300535" y="2707242"/>
              <a:ext cx="3155460" cy="441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по характеру </a:t>
              </a:r>
              <a:r>
                <a:rPr lang="ru-RU" b="1" dirty="0"/>
                <a:t>педагогического процесса </a:t>
              </a:r>
            </a:p>
          </p:txBody>
        </p:sp>
      </p:grpSp>
      <p:sp>
        <p:nvSpPr>
          <p:cNvPr id="5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57200" y="540914"/>
            <a:ext cx="11228294" cy="162039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2D4E26"/>
                </a:solidFill>
              </a:rPr>
              <a:t>Классификации педагогических игр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841269" y="3133725"/>
            <a:ext cx="2554304" cy="1400175"/>
            <a:chOff x="790575" y="2695575"/>
            <a:chExt cx="2554304" cy="166610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90575" y="2695575"/>
              <a:ext cx="2554304" cy="1666101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91963" y="2722602"/>
              <a:ext cx="24529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/>
                <a:t>по виду деятельности </a:t>
              </a: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600200" y="3629024"/>
            <a:ext cx="2505075" cy="145732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- физические; </a:t>
            </a:r>
          </a:p>
          <a:p>
            <a:r>
              <a:rPr lang="ru-RU" sz="1600" dirty="0" smtClean="0"/>
              <a:t>- интеллектуальные;</a:t>
            </a:r>
          </a:p>
          <a:p>
            <a:r>
              <a:rPr lang="ru-RU" sz="1600" dirty="0" smtClean="0"/>
              <a:t>- трудовые;</a:t>
            </a:r>
          </a:p>
          <a:p>
            <a:r>
              <a:rPr lang="ru-RU" sz="1600" dirty="0" smtClean="0"/>
              <a:t>- социальные;</a:t>
            </a:r>
          </a:p>
          <a:p>
            <a:r>
              <a:rPr lang="ru-RU" sz="1600" dirty="0" smtClean="0"/>
              <a:t>- психологические</a:t>
            </a:r>
            <a:endParaRPr lang="ru-RU" sz="1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133975" y="3619500"/>
            <a:ext cx="6120000" cy="16383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- обучающие, тренировочные, контролирующие и обобщающие;</a:t>
            </a:r>
          </a:p>
          <a:p>
            <a:r>
              <a:rPr lang="ru-RU" sz="1600" dirty="0"/>
              <a:t>- познавательные, воспитательные, развивающие, социализирующие;</a:t>
            </a:r>
          </a:p>
          <a:p>
            <a:r>
              <a:rPr lang="ru-RU" sz="1600" dirty="0"/>
              <a:t>- репродуктивные, продуктивные, творческие;</a:t>
            </a:r>
          </a:p>
          <a:p>
            <a:r>
              <a:rPr lang="ru-RU" sz="1600" dirty="0"/>
              <a:t>- коммуникативные, диагностические, </a:t>
            </a:r>
            <a:r>
              <a:rPr lang="ru-RU" sz="1600" dirty="0" err="1"/>
              <a:t>профориентационные</a:t>
            </a:r>
            <a:r>
              <a:rPr lang="ru-RU" sz="1600" dirty="0"/>
              <a:t>, психотехнические и др.</a:t>
            </a:r>
          </a:p>
        </p:txBody>
      </p:sp>
    </p:spTree>
    <p:extLst>
      <p:ext uri="{BB962C8B-B14F-4D97-AF65-F5344CB8AC3E}">
        <p14:creationId xmlns:p14="http://schemas.microsoft.com/office/powerpoint/2010/main" val="3006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  <p:bldP spid="30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57200" y="540914"/>
            <a:ext cx="11228294" cy="16203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2D4E26"/>
                </a:solidFill>
              </a:rPr>
              <a:t>Использование игровой деятельности </a:t>
            </a:r>
            <a:br>
              <a:rPr lang="ru-RU" sz="3200" b="1" dirty="0" smtClean="0">
                <a:solidFill>
                  <a:srgbClr val="2D4E26"/>
                </a:solidFill>
              </a:rPr>
            </a:br>
            <a:r>
              <a:rPr lang="ru-RU" sz="3200" b="1" dirty="0" smtClean="0">
                <a:solidFill>
                  <a:srgbClr val="2D4E26"/>
                </a:solidFill>
              </a:rPr>
              <a:t>в современной школе</a:t>
            </a:r>
            <a:endParaRPr lang="ru-RU" sz="3200" b="1" dirty="0">
              <a:solidFill>
                <a:srgbClr val="2D4E26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167978" y="2690037"/>
            <a:ext cx="3827720" cy="3413051"/>
          </a:xfrm>
          <a:prstGeom prst="ellipse">
            <a:avLst/>
          </a:prstGeom>
          <a:noFill/>
          <a:ln w="57150">
            <a:solidFill>
              <a:srgbClr val="488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95794" y="2919788"/>
            <a:ext cx="2700000" cy="7200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 </a:t>
            </a:r>
            <a:r>
              <a:rPr lang="ru-RU" sz="1600" dirty="0"/>
              <a:t>технология внеклассной работы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93913" y="2918659"/>
            <a:ext cx="2700000" cy="7200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самостоятельная технология для </a:t>
            </a:r>
            <a:r>
              <a:rPr lang="ru-RU" sz="1600" dirty="0"/>
              <a:t>освоения </a:t>
            </a:r>
            <a:r>
              <a:rPr lang="ru-RU" sz="1600" dirty="0" smtClean="0"/>
              <a:t>темы учебного предмета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20605" y="5076966"/>
            <a:ext cx="2160000" cy="7200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элемент более общей технологии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89683" y="5058399"/>
            <a:ext cx="2160000" cy="7200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целый урок </a:t>
            </a:r>
            <a:r>
              <a:rPr lang="ru-RU" sz="1600" dirty="0"/>
              <a:t>или </a:t>
            </a:r>
            <a:r>
              <a:rPr lang="ru-RU" sz="1600" dirty="0" smtClean="0"/>
              <a:t>часть урока</a:t>
            </a:r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5131182" y="3429000"/>
            <a:ext cx="1960734" cy="191003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dirty="0"/>
          </a:p>
        </p:txBody>
      </p:sp>
      <p:pic>
        <p:nvPicPr>
          <p:cNvPr id="8" name="Picture 2" descr="Картинки по запросу РЕБЕНОК ПАЗЛ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57" y="3791868"/>
            <a:ext cx="1660961" cy="120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52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57200" y="540914"/>
            <a:ext cx="11228294" cy="162039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2D4E26"/>
                </a:solidFill>
              </a:rPr>
              <a:t>Классификации педагогических игр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993033" y="3069591"/>
            <a:ext cx="3086100" cy="1166812"/>
            <a:chOff x="8201025" y="2844879"/>
            <a:chExt cx="3086100" cy="1666101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8201025" y="2844879"/>
              <a:ext cx="3086100" cy="1666101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8302413" y="2929056"/>
              <a:ext cx="25843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по методу организации</a:t>
              </a:r>
              <a:endParaRPr lang="ru-RU" b="1" dirty="0"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1825745" y="3491072"/>
            <a:ext cx="2657475" cy="143811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- предметные;</a:t>
            </a:r>
          </a:p>
          <a:p>
            <a:r>
              <a:rPr lang="ru-RU" sz="1600" dirty="0" smtClean="0"/>
              <a:t>- сюжетные;</a:t>
            </a:r>
          </a:p>
          <a:p>
            <a:r>
              <a:rPr lang="ru-RU" sz="1600" dirty="0" smtClean="0"/>
              <a:t>- ролевые;</a:t>
            </a:r>
          </a:p>
          <a:p>
            <a:r>
              <a:rPr lang="ru-RU" sz="1600" dirty="0" smtClean="0"/>
              <a:t>- деловые;</a:t>
            </a:r>
          </a:p>
          <a:p>
            <a:r>
              <a:rPr lang="ru-RU" sz="1600" dirty="0" smtClean="0"/>
              <a:t>- имитационные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4954797" y="3128542"/>
            <a:ext cx="5004966" cy="1408871"/>
            <a:chOff x="4238624" y="2686879"/>
            <a:chExt cx="3217371" cy="1683491"/>
          </a:xfrm>
          <a:gradFill flip="none" rotWithShape="1">
            <a:gsLst>
              <a:gs pos="0">
                <a:srgbClr val="48803D">
                  <a:tint val="66000"/>
                  <a:satMod val="160000"/>
                </a:srgbClr>
              </a:gs>
              <a:gs pos="50000">
                <a:srgbClr val="48803D">
                  <a:tint val="44500"/>
                  <a:satMod val="160000"/>
                </a:srgbClr>
              </a:gs>
              <a:gs pos="100000">
                <a:srgbClr val="48803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37" name="Прямоугольник 36"/>
            <p:cNvSpPr/>
            <p:nvPr/>
          </p:nvSpPr>
          <p:spPr>
            <a:xfrm>
              <a:off x="4238624" y="2686879"/>
              <a:ext cx="3124201" cy="16834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4300535" y="2707242"/>
              <a:ext cx="3155460" cy="44132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по характеру игровой методики</a:t>
              </a:r>
              <a:endParaRPr lang="ru-RU" b="1" dirty="0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5383423" y="3514915"/>
            <a:ext cx="6156000" cy="1414273"/>
          </a:xfrm>
          <a:prstGeom prst="rect">
            <a:avLst/>
          </a:prstGeom>
          <a:ln>
            <a:solidFill>
              <a:srgbClr val="2D4E2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- игры </a:t>
            </a:r>
            <a:r>
              <a:rPr lang="ru-RU" sz="1600" dirty="0"/>
              <a:t>с готовыми «</a:t>
            </a:r>
            <a:r>
              <a:rPr lang="ru-RU" sz="1600" dirty="0" smtClean="0"/>
              <a:t>жёсткими</a:t>
            </a:r>
            <a:r>
              <a:rPr lang="ru-RU" sz="1600" dirty="0"/>
              <a:t>» правилами; </a:t>
            </a:r>
            <a:endParaRPr lang="ru-RU" sz="1600" dirty="0" smtClean="0"/>
          </a:p>
          <a:p>
            <a:r>
              <a:rPr lang="ru-RU" sz="1600" dirty="0" smtClean="0"/>
              <a:t>- игры </a:t>
            </a:r>
            <a:r>
              <a:rPr lang="ru-RU" sz="1600" dirty="0"/>
              <a:t>«вольные», правила которых устанавливаются по ходу игровых действий; </a:t>
            </a:r>
            <a:endParaRPr lang="ru-RU" sz="1600" dirty="0" smtClean="0"/>
          </a:p>
          <a:p>
            <a:r>
              <a:rPr lang="ru-RU" sz="1600" dirty="0" smtClean="0"/>
              <a:t>- игры</a:t>
            </a:r>
            <a:r>
              <a:rPr lang="ru-RU" sz="1600" dirty="0"/>
              <a:t>, в которых присутствует и свободная игровая стихия, и правила, принятые </a:t>
            </a:r>
            <a:r>
              <a:rPr lang="ru-RU" sz="1600" dirty="0" smtClean="0"/>
              <a:t>в качестве условия игры и возникающие по её ходу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005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 animBg="1"/>
      <p:bldP spid="39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57200" y="540914"/>
            <a:ext cx="11228294" cy="162039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2D4E26"/>
                </a:solidFill>
              </a:rPr>
              <a:t>Классификации педагогических игр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831108" y="2482831"/>
            <a:ext cx="2445492" cy="1166812"/>
            <a:chOff x="8201025" y="2844879"/>
            <a:chExt cx="3086100" cy="1666101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33" name="Прямоугольник 32"/>
            <p:cNvSpPr/>
            <p:nvPr/>
          </p:nvSpPr>
          <p:spPr>
            <a:xfrm>
              <a:off x="8201025" y="2844879"/>
              <a:ext cx="3086100" cy="16661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8302413" y="2929056"/>
              <a:ext cx="1968809" cy="52737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по игровой среде</a:t>
              </a:r>
              <a:endParaRPr lang="ru-RU" b="1" dirty="0"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1244720" y="2936115"/>
            <a:ext cx="2517655" cy="265255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- игры </a:t>
            </a:r>
            <a:r>
              <a:rPr lang="ru-RU" sz="1600" dirty="0"/>
              <a:t>с предметами и без </a:t>
            </a:r>
            <a:r>
              <a:rPr lang="ru-RU" sz="1600" dirty="0" smtClean="0"/>
              <a:t>предметов;</a:t>
            </a:r>
          </a:p>
          <a:p>
            <a:r>
              <a:rPr lang="ru-RU" sz="1600" dirty="0" smtClean="0"/>
              <a:t>- настольные;</a:t>
            </a:r>
          </a:p>
          <a:p>
            <a:r>
              <a:rPr lang="ru-RU" sz="1600" dirty="0" smtClean="0"/>
              <a:t>- комнатные;</a:t>
            </a:r>
          </a:p>
          <a:p>
            <a:r>
              <a:rPr lang="ru-RU" sz="1600" dirty="0" smtClean="0"/>
              <a:t>- уличные;</a:t>
            </a:r>
          </a:p>
          <a:p>
            <a:r>
              <a:rPr lang="ru-RU" sz="1600" dirty="0" smtClean="0"/>
              <a:t>- на местности;</a:t>
            </a:r>
          </a:p>
          <a:p>
            <a:r>
              <a:rPr lang="ru-RU" sz="1600" dirty="0" smtClean="0"/>
              <a:t>- компьютерные;</a:t>
            </a:r>
          </a:p>
          <a:p>
            <a:r>
              <a:rPr lang="ru-RU" sz="1600" dirty="0" smtClean="0"/>
              <a:t>- с ТСО; </a:t>
            </a:r>
          </a:p>
          <a:p>
            <a:r>
              <a:rPr lang="ru-RU" sz="1600" dirty="0" smtClean="0"/>
              <a:t>- с </a:t>
            </a:r>
            <a:r>
              <a:rPr lang="ru-RU" sz="1600" dirty="0"/>
              <a:t>различными средствами </a:t>
            </a:r>
            <a:r>
              <a:rPr lang="ru-RU" sz="1600" dirty="0" smtClean="0"/>
              <a:t>передвижения</a:t>
            </a:r>
            <a:endParaRPr lang="ru-RU" sz="1600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4249947" y="2532257"/>
            <a:ext cx="3579603" cy="1408871"/>
            <a:chOff x="4238624" y="2686879"/>
            <a:chExt cx="3124201" cy="1683491"/>
          </a:xfr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37" name="Прямоугольник 36"/>
            <p:cNvSpPr/>
            <p:nvPr/>
          </p:nvSpPr>
          <p:spPr>
            <a:xfrm>
              <a:off x="4238624" y="2686879"/>
              <a:ext cx="3124201" cy="16834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4300535" y="2707242"/>
              <a:ext cx="2438798" cy="441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по форме организации</a:t>
              </a:r>
              <a:endParaRPr lang="ru-RU" b="1" dirty="0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4617559" y="2922610"/>
            <a:ext cx="3708000" cy="323054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- игры-празднества</a:t>
            </a:r>
            <a:r>
              <a:rPr lang="ru-RU" sz="1600" dirty="0"/>
              <a:t>, игровые праздники; </a:t>
            </a:r>
            <a:endParaRPr lang="ru-RU" sz="1600" dirty="0" smtClean="0"/>
          </a:p>
          <a:p>
            <a:r>
              <a:rPr lang="ru-RU" sz="1600" dirty="0" smtClean="0"/>
              <a:t>- игровой </a:t>
            </a:r>
            <a:r>
              <a:rPr lang="ru-RU" sz="1600" dirty="0"/>
              <a:t>фольклор; </a:t>
            </a:r>
            <a:endParaRPr lang="ru-RU" sz="1600" dirty="0" smtClean="0"/>
          </a:p>
          <a:p>
            <a:r>
              <a:rPr lang="ru-RU" sz="1600" dirty="0" smtClean="0"/>
              <a:t>- театральные </a:t>
            </a:r>
            <a:r>
              <a:rPr lang="ru-RU" sz="1600" dirty="0"/>
              <a:t>игровые действия; </a:t>
            </a:r>
            <a:endParaRPr lang="ru-RU" sz="1600" dirty="0" smtClean="0"/>
          </a:p>
          <a:p>
            <a:r>
              <a:rPr lang="ru-RU" sz="1600" dirty="0" smtClean="0"/>
              <a:t>- игровые </a:t>
            </a:r>
            <a:r>
              <a:rPr lang="ru-RU" sz="1600" dirty="0"/>
              <a:t>тренинги и упражнения; </a:t>
            </a:r>
            <a:endParaRPr lang="ru-RU" sz="1600" dirty="0" smtClean="0"/>
          </a:p>
          <a:p>
            <a:r>
              <a:rPr lang="ru-RU" sz="1600" dirty="0" smtClean="0"/>
              <a:t>- игровые </a:t>
            </a:r>
            <a:r>
              <a:rPr lang="ru-RU" sz="1600" dirty="0"/>
              <a:t>анкеты, вопросники, тесты; </a:t>
            </a:r>
            <a:endParaRPr lang="ru-RU" sz="1600" dirty="0" smtClean="0"/>
          </a:p>
          <a:p>
            <a:r>
              <a:rPr lang="ru-RU" sz="1600" dirty="0" smtClean="0"/>
              <a:t>- эстрадные </a:t>
            </a:r>
            <a:r>
              <a:rPr lang="ru-RU" sz="1600" dirty="0"/>
              <a:t>игровые импровизации; </a:t>
            </a:r>
            <a:endParaRPr lang="ru-RU" sz="1600" dirty="0" smtClean="0"/>
          </a:p>
          <a:p>
            <a:r>
              <a:rPr lang="ru-RU" sz="1600" dirty="0" smtClean="0"/>
              <a:t>- соревнования</a:t>
            </a:r>
            <a:r>
              <a:rPr lang="ru-RU" sz="1600" dirty="0"/>
              <a:t>, состязания, противоборства, соперничества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- конкурсы</a:t>
            </a:r>
            <a:r>
              <a:rPr lang="ru-RU" sz="1600" dirty="0"/>
              <a:t>, эстафеты, старты; </a:t>
            </a:r>
            <a:endParaRPr lang="ru-RU" sz="1600" dirty="0" smtClean="0"/>
          </a:p>
          <a:p>
            <a:r>
              <a:rPr lang="ru-RU" sz="1600" dirty="0" smtClean="0"/>
              <a:t>- свадебные </a:t>
            </a:r>
            <a:r>
              <a:rPr lang="ru-RU" sz="1600" dirty="0"/>
              <a:t>обряды, игровые обычаи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- мистификации</a:t>
            </a:r>
            <a:r>
              <a:rPr lang="ru-RU" sz="1600" dirty="0"/>
              <a:t>, розыгрыши, сюрпризы; </a:t>
            </a:r>
            <a:endParaRPr lang="ru-RU" sz="1600" dirty="0" smtClean="0"/>
          </a:p>
          <a:p>
            <a:r>
              <a:rPr lang="ru-RU" sz="1600" dirty="0" smtClean="0"/>
              <a:t>- карнавалы</a:t>
            </a:r>
            <a:r>
              <a:rPr lang="ru-RU" sz="1600" dirty="0"/>
              <a:t>, маскарады; </a:t>
            </a:r>
            <a:endParaRPr lang="ru-RU" sz="1600" dirty="0" smtClean="0"/>
          </a:p>
          <a:p>
            <a:r>
              <a:rPr lang="ru-RU" sz="1600" dirty="0" smtClean="0"/>
              <a:t>- игровые </a:t>
            </a:r>
            <a:r>
              <a:rPr lang="ru-RU" sz="1600" dirty="0"/>
              <a:t>аукционы и т.д.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8642244" y="2541782"/>
            <a:ext cx="2397231" cy="1400175"/>
            <a:chOff x="790575" y="2695575"/>
            <a:chExt cx="3035406" cy="166610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90575" y="2695575"/>
              <a:ext cx="3035406" cy="1666101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91963" y="2722602"/>
              <a:ext cx="2800668" cy="769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/>
                <a:t>по </a:t>
              </a:r>
              <a:r>
                <a:rPr lang="ru-RU" b="1" dirty="0" smtClean="0"/>
                <a:t>спектру целевых ориентаций</a:t>
              </a:r>
              <a:endParaRPr lang="ru-RU" b="1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9153525" y="3249586"/>
            <a:ext cx="2114549" cy="145732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- дидактические; </a:t>
            </a:r>
          </a:p>
          <a:p>
            <a:pPr lvl="0"/>
            <a:r>
              <a:rPr lang="ru-RU" sz="1600" dirty="0" smtClean="0"/>
              <a:t>- воспитывающие;</a:t>
            </a:r>
          </a:p>
          <a:p>
            <a:pPr lvl="0"/>
            <a:r>
              <a:rPr lang="ru-RU" sz="1600" dirty="0" smtClean="0"/>
              <a:t>- развивающие;</a:t>
            </a:r>
            <a:endParaRPr lang="ru-RU" sz="1600" dirty="0"/>
          </a:p>
          <a:p>
            <a:pPr lvl="0"/>
            <a:r>
              <a:rPr lang="ru-RU" sz="1600" dirty="0" smtClean="0"/>
              <a:t>- социализирующие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8996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9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3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7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3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9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1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3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 animBg="1"/>
      <p:bldP spid="39" grpId="0" build="p" animBg="1"/>
      <p:bldP spid="1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подрост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86" b="4824"/>
          <a:stretch/>
        </p:blipFill>
        <p:spPr bwMode="auto">
          <a:xfrm>
            <a:off x="2196590" y="719689"/>
            <a:ext cx="8004685" cy="514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24550" y="4576763"/>
            <a:ext cx="5391150" cy="1637748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В подростковом возрасте наблюдается обострение потребности в создании своего собственного мира, в стремлении к взрослости, бурное развитие воображения, фантазии, появление стихийных деловых и групповых игр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46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9799" y="1112955"/>
            <a:ext cx="7839076" cy="443535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0">
                <a:srgbClr val="0070C0">
                  <a:tint val="44500"/>
                  <a:satMod val="160000"/>
                </a:srgbClr>
              </a:gs>
              <a:gs pos="32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Картинки по запросу подрост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489" y="1979178"/>
            <a:ext cx="6721871" cy="356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610225" y="4772026"/>
            <a:ext cx="6000750" cy="1446029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Особенностями </a:t>
            </a:r>
            <a:r>
              <a:rPr lang="ru-RU" dirty="0"/>
              <a:t>игры в старшем школьном возрасте является нацеленность на самоутверждение перед обществом, ориентация на речевую деятельность, юмористическая окраска, стремление к розыгрышу.</a:t>
            </a:r>
          </a:p>
        </p:txBody>
      </p:sp>
    </p:spTree>
    <p:extLst>
      <p:ext uri="{BB962C8B-B14F-4D97-AF65-F5344CB8AC3E}">
        <p14:creationId xmlns:p14="http://schemas.microsoft.com/office/powerpoint/2010/main" val="38029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201437"/>
            <a:ext cx="3409948" cy="22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Заголовок 5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3200" b="1" dirty="0" smtClean="0">
                <a:solidFill>
                  <a:srgbClr val="2D4E26"/>
                </a:solidFill>
              </a:rPr>
              <a:t>Школьные игровые технологии</a:t>
            </a:r>
            <a:endParaRPr lang="ru-RU" sz="3200" b="1" dirty="0">
              <a:solidFill>
                <a:srgbClr val="2D4E2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5999" y="2613966"/>
            <a:ext cx="53244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Деловая </a:t>
            </a:r>
            <a:r>
              <a:rPr lang="ru-RU" dirty="0" smtClean="0"/>
              <a:t>игра </a:t>
            </a:r>
            <a:r>
              <a:rPr lang="ru-RU" dirty="0"/>
              <a:t>– это педагогический метод моделирования различных управленческих и производственных ситуаций, имеющих целью обучение отдельных личностей и их групп принятию решения.  </a:t>
            </a:r>
            <a:endParaRPr lang="ru-RU" dirty="0" smtClean="0"/>
          </a:p>
          <a:p>
            <a:r>
              <a:rPr lang="ru-RU" dirty="0" smtClean="0"/>
              <a:t>Деловая </a:t>
            </a:r>
            <a:r>
              <a:rPr lang="ru-RU" dirty="0"/>
              <a:t>игра используется </a:t>
            </a:r>
            <a:r>
              <a:rPr lang="ru-RU" dirty="0" smtClean="0"/>
              <a:t>для:</a:t>
            </a:r>
          </a:p>
          <a:p>
            <a:r>
              <a:rPr lang="ru-RU" dirty="0" smtClean="0"/>
              <a:t>- решения </a:t>
            </a:r>
            <a:r>
              <a:rPr lang="ru-RU" dirty="0"/>
              <a:t>комплексных задач усвоения </a:t>
            </a:r>
            <a:r>
              <a:rPr lang="ru-RU" dirty="0" smtClean="0"/>
              <a:t>нового;</a:t>
            </a:r>
          </a:p>
          <a:p>
            <a:r>
              <a:rPr lang="ru-RU" dirty="0" smtClean="0"/>
              <a:t>- закрепления материала;</a:t>
            </a:r>
          </a:p>
          <a:p>
            <a:r>
              <a:rPr lang="ru-RU" dirty="0" smtClean="0"/>
              <a:t>- развития </a:t>
            </a:r>
            <a:r>
              <a:rPr lang="ru-RU" dirty="0"/>
              <a:t>творческих </a:t>
            </a:r>
            <a:r>
              <a:rPr lang="ru-RU" dirty="0" smtClean="0"/>
              <a:t>способностей;</a:t>
            </a:r>
          </a:p>
          <a:p>
            <a:r>
              <a:rPr lang="ru-RU" dirty="0" smtClean="0"/>
              <a:t>- формирования </a:t>
            </a:r>
            <a:r>
              <a:rPr lang="ru-RU" dirty="0" err="1"/>
              <a:t>общеучебных</a:t>
            </a:r>
            <a:r>
              <a:rPr lang="ru-RU" dirty="0"/>
              <a:t> </a:t>
            </a:r>
            <a:r>
              <a:rPr lang="ru-RU" dirty="0" smtClean="0"/>
              <a:t>умений;</a:t>
            </a:r>
          </a:p>
          <a:p>
            <a:r>
              <a:rPr lang="ru-RU" dirty="0" smtClean="0"/>
              <a:t>- изучения учебного материала </a:t>
            </a:r>
            <a:r>
              <a:rPr lang="ru-RU" dirty="0"/>
              <a:t>с различных позиций.</a:t>
            </a:r>
          </a:p>
          <a:p>
            <a:pPr lvl="0"/>
            <a:endParaRPr lang="ru-RU" dirty="0"/>
          </a:p>
        </p:txBody>
      </p:sp>
      <p:pic>
        <p:nvPicPr>
          <p:cNvPr id="11266" name="Picture 2" descr="Картинки по запросу пазлы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4" y="2981325"/>
            <a:ext cx="378142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361" y="3984376"/>
            <a:ext cx="2428723" cy="2226329"/>
          </a:xfrm>
          <a:prstGeom prst="rect">
            <a:avLst/>
          </a:prstGeom>
        </p:spPr>
      </p:pic>
      <p:sp>
        <p:nvSpPr>
          <p:cNvPr id="21" name="Заголовок 5"/>
          <p:cNvSpPr txBox="1">
            <a:spLocks/>
          </p:cNvSpPr>
          <p:nvPr/>
        </p:nvSpPr>
        <p:spPr>
          <a:xfrm>
            <a:off x="2524125" y="3898995"/>
            <a:ext cx="2676525" cy="56163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Деловая игра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201437"/>
            <a:ext cx="3409948" cy="22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Заголовок 5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3200" b="1" dirty="0" smtClean="0">
                <a:solidFill>
                  <a:srgbClr val="2D4E26"/>
                </a:solidFill>
              </a:rPr>
              <a:t>Школьные игровые технологии</a:t>
            </a:r>
            <a:endParaRPr lang="ru-RU" sz="3200" b="1" dirty="0">
              <a:solidFill>
                <a:srgbClr val="2D4E2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5999" y="2747316"/>
            <a:ext cx="50673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/>
              <a:t>занятиях имитируется деятельность какой-либо организации, предприятия или его </a:t>
            </a:r>
            <a:r>
              <a:rPr lang="ru-RU" dirty="0" smtClean="0"/>
              <a:t>подразделения.</a:t>
            </a:r>
          </a:p>
          <a:p>
            <a:r>
              <a:rPr lang="ru-RU" dirty="0" smtClean="0"/>
              <a:t>Имитироваться </a:t>
            </a:r>
            <a:r>
              <a:rPr lang="ru-RU" dirty="0"/>
              <a:t>могут события, конкретная деятельность людей и обстановка, условия, в которых происходит событие или осуществляется деятельность. </a:t>
            </a:r>
            <a:endParaRPr lang="ru-RU" dirty="0" smtClean="0"/>
          </a:p>
          <a:p>
            <a:r>
              <a:rPr lang="ru-RU" dirty="0" smtClean="0"/>
              <a:t>Сценарий </a:t>
            </a:r>
            <a:r>
              <a:rPr lang="ru-RU" dirty="0"/>
              <a:t>имитационной игры, кроме сюжета события, содержит описание структуры и назначения имитируемых процессов и объектов.</a:t>
            </a:r>
          </a:p>
          <a:p>
            <a:pPr lvl="0"/>
            <a:endParaRPr lang="ru-RU" dirty="0"/>
          </a:p>
        </p:txBody>
      </p:sp>
      <p:pic>
        <p:nvPicPr>
          <p:cNvPr id="11266" name="Picture 2" descr="Картинки по запросу пазлы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4" y="2981325"/>
            <a:ext cx="378142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361" y="3984376"/>
            <a:ext cx="2428723" cy="2226329"/>
          </a:xfrm>
          <a:prstGeom prst="rect">
            <a:avLst/>
          </a:prstGeom>
        </p:spPr>
      </p:pic>
      <p:sp>
        <p:nvSpPr>
          <p:cNvPr id="21" name="Заголовок 5"/>
          <p:cNvSpPr txBox="1">
            <a:spLocks/>
          </p:cNvSpPr>
          <p:nvPr/>
        </p:nvSpPr>
        <p:spPr>
          <a:xfrm>
            <a:off x="2352675" y="4079970"/>
            <a:ext cx="2914649" cy="8063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b="1" dirty="0">
                <a:solidFill>
                  <a:schemeClr val="bg1"/>
                </a:solidFill>
              </a:rPr>
              <a:t>Имитационные</a:t>
            </a:r>
            <a:r>
              <a:rPr lang="ru-RU" sz="3200" b="1" dirty="0">
                <a:solidFill>
                  <a:schemeClr val="bg1"/>
                </a:solidFill>
              </a:rPr>
              <a:t> игры</a:t>
            </a:r>
          </a:p>
        </p:txBody>
      </p:sp>
    </p:spTree>
    <p:extLst>
      <p:ext uri="{BB962C8B-B14F-4D97-AF65-F5344CB8AC3E}">
        <p14:creationId xmlns:p14="http://schemas.microsoft.com/office/powerpoint/2010/main" val="263623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201437"/>
            <a:ext cx="3409948" cy="22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Заголовок 5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3200" b="1" dirty="0" smtClean="0">
                <a:solidFill>
                  <a:srgbClr val="2D4E26"/>
                </a:solidFill>
              </a:rPr>
              <a:t>Школьные игровые технологии</a:t>
            </a:r>
            <a:endParaRPr lang="ru-RU" sz="3200" b="1" dirty="0">
              <a:solidFill>
                <a:srgbClr val="2D4E2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0" y="2935647"/>
            <a:ext cx="53340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Помогают </a:t>
            </a:r>
            <a:r>
              <a:rPr lang="ru-RU" dirty="0"/>
              <a:t>отрабатывать выполнение конкретных специфических операций, например, методики написания сочинения, решения задач, ведения пропаганды и агитации.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операционных играх моделируется соответствующий рабочий процесс. </a:t>
            </a:r>
            <a:endParaRPr lang="ru-RU" dirty="0" smtClean="0"/>
          </a:p>
          <a:p>
            <a:r>
              <a:rPr lang="ru-RU" dirty="0" smtClean="0"/>
              <a:t>Игры </a:t>
            </a:r>
            <a:r>
              <a:rPr lang="ru-RU" dirty="0"/>
              <a:t>этого типа проводятся в условиях, имитирующих реальные.</a:t>
            </a:r>
          </a:p>
          <a:p>
            <a:pPr lvl="0"/>
            <a:endParaRPr lang="ru-RU" dirty="0"/>
          </a:p>
        </p:txBody>
      </p:sp>
      <p:pic>
        <p:nvPicPr>
          <p:cNvPr id="11266" name="Picture 2" descr="Картинки по запросу пазлы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4" y="2981325"/>
            <a:ext cx="378142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361" y="3984376"/>
            <a:ext cx="2428723" cy="2226329"/>
          </a:xfrm>
          <a:prstGeom prst="rect">
            <a:avLst/>
          </a:prstGeom>
        </p:spPr>
      </p:pic>
      <p:sp>
        <p:nvSpPr>
          <p:cNvPr id="21" name="Заголовок 5"/>
          <p:cNvSpPr txBox="1">
            <a:spLocks/>
          </p:cNvSpPr>
          <p:nvPr/>
        </p:nvSpPr>
        <p:spPr>
          <a:xfrm>
            <a:off x="2352675" y="4079970"/>
            <a:ext cx="2914649" cy="8063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b="1" dirty="0">
                <a:solidFill>
                  <a:schemeClr val="bg1"/>
                </a:solidFill>
              </a:rPr>
              <a:t>Операционные игры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6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201437"/>
            <a:ext cx="3409948" cy="22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Заголовок 5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3200" b="1" dirty="0" smtClean="0">
                <a:solidFill>
                  <a:srgbClr val="2D4E26"/>
                </a:solidFill>
              </a:rPr>
              <a:t>Школьные игровые технологии</a:t>
            </a:r>
            <a:endParaRPr lang="ru-RU" sz="3200" b="1" dirty="0">
              <a:solidFill>
                <a:srgbClr val="2D4E2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0" y="2935647"/>
            <a:ext cx="5334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Отрабатываются </a:t>
            </a:r>
            <a:r>
              <a:rPr lang="ru-RU" dirty="0"/>
              <a:t>тактика поведения, действий, выполнение функций и обязанностей конкретного лица.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проведения игр с исполнением роли разрабатывается модель-пьеса ситуации, между учащимися распределяются роли с «обязательным содержанием».</a:t>
            </a:r>
          </a:p>
          <a:p>
            <a:pPr lvl="0"/>
            <a:endParaRPr lang="ru-RU" dirty="0"/>
          </a:p>
        </p:txBody>
      </p:sp>
      <p:pic>
        <p:nvPicPr>
          <p:cNvPr id="11266" name="Picture 2" descr="Картинки по запросу пазлы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4" y="2981325"/>
            <a:ext cx="378142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361" y="3984376"/>
            <a:ext cx="2428723" cy="2226329"/>
          </a:xfrm>
          <a:prstGeom prst="rect">
            <a:avLst/>
          </a:prstGeom>
        </p:spPr>
      </p:pic>
      <p:sp>
        <p:nvSpPr>
          <p:cNvPr id="21" name="Заголовок 5"/>
          <p:cNvSpPr txBox="1">
            <a:spLocks/>
          </p:cNvSpPr>
          <p:nvPr/>
        </p:nvSpPr>
        <p:spPr>
          <a:xfrm>
            <a:off x="2352675" y="4079970"/>
            <a:ext cx="2914649" cy="8063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Ролевые</a:t>
            </a:r>
            <a:endParaRPr lang="ru-RU" sz="3000" b="1" dirty="0" smtClean="0">
              <a:solidFill>
                <a:schemeClr val="bg1"/>
              </a:solidFill>
            </a:endParaRPr>
          </a:p>
          <a:p>
            <a:r>
              <a:rPr lang="ru-RU" sz="3000" b="1" dirty="0" smtClean="0">
                <a:solidFill>
                  <a:schemeClr val="bg1"/>
                </a:solidFill>
              </a:rPr>
              <a:t> </a:t>
            </a:r>
            <a:r>
              <a:rPr lang="ru-RU" sz="3000" b="1" dirty="0">
                <a:solidFill>
                  <a:schemeClr val="bg1"/>
                </a:solidFill>
              </a:rPr>
              <a:t>игры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9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201437"/>
            <a:ext cx="3409948" cy="22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Заголовок 5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3200" b="1" dirty="0" smtClean="0">
                <a:solidFill>
                  <a:srgbClr val="2D4E26"/>
                </a:solidFill>
              </a:rPr>
              <a:t>Школьные игровые технологии</a:t>
            </a:r>
            <a:endParaRPr lang="ru-RU" sz="3200" b="1" dirty="0">
              <a:solidFill>
                <a:srgbClr val="2D4E2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0" y="2485668"/>
            <a:ext cx="53340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Разыгрывается </a:t>
            </a:r>
            <a:r>
              <a:rPr lang="ru-RU" dirty="0"/>
              <a:t>какая-либо ситуация, поведение человека в этой обстановке. </a:t>
            </a:r>
            <a:r>
              <a:rPr lang="ru-RU" dirty="0" smtClean="0"/>
              <a:t>Учащийся должен </a:t>
            </a:r>
            <a:r>
              <a:rPr lang="ru-RU" dirty="0"/>
              <a:t>мобилизовать весь свой опыт, знания, навыки, суметь вжиться </a:t>
            </a:r>
            <a:r>
              <a:rPr lang="ru-RU" dirty="0" smtClean="0"/>
              <a:t>в образ определённого лица, понять </a:t>
            </a:r>
            <a:r>
              <a:rPr lang="ru-RU" dirty="0"/>
              <a:t>его действия, оценить обстановку и найти правильную линию поведения. </a:t>
            </a:r>
            <a:endParaRPr lang="ru-RU" dirty="0" smtClean="0"/>
          </a:p>
          <a:p>
            <a:r>
              <a:rPr lang="ru-RU" dirty="0" smtClean="0"/>
              <a:t>Основная </a:t>
            </a:r>
            <a:r>
              <a:rPr lang="ru-RU" dirty="0"/>
              <a:t>задача метода инсценировки - научить подростка ориентироваться в различных обстоятельствах, давать объективную оценку своему поведению, учитывать возможности других людей, устанавливать с ними контакты, влиять на их интересы, потребности и деятельность, не прибегая к формальным атрибутам власти, к приказу. </a:t>
            </a:r>
          </a:p>
        </p:txBody>
      </p:sp>
      <p:pic>
        <p:nvPicPr>
          <p:cNvPr id="11266" name="Picture 2" descr="Картинки по запросу пазлы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4" y="2981325"/>
            <a:ext cx="378142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361" y="3984376"/>
            <a:ext cx="2428723" cy="2226329"/>
          </a:xfrm>
          <a:prstGeom prst="rect">
            <a:avLst/>
          </a:prstGeom>
        </p:spPr>
      </p:pic>
      <p:sp>
        <p:nvSpPr>
          <p:cNvPr id="21" name="Заголовок 5"/>
          <p:cNvSpPr txBox="1">
            <a:spLocks/>
          </p:cNvSpPr>
          <p:nvPr/>
        </p:nvSpPr>
        <p:spPr>
          <a:xfrm>
            <a:off x="2352675" y="4079970"/>
            <a:ext cx="2914649" cy="8063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chemeClr val="bg1"/>
                </a:solidFill>
              </a:rPr>
              <a:t>«Деловой театр</a:t>
            </a:r>
            <a:r>
              <a:rPr lang="ru-RU" sz="3200" b="1" dirty="0" smtClean="0">
                <a:solidFill>
                  <a:schemeClr val="bg1"/>
                </a:solidFill>
              </a:rPr>
              <a:t>»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201437"/>
            <a:ext cx="3409948" cy="22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Заголовок 5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3200" b="1" dirty="0" smtClean="0">
                <a:solidFill>
                  <a:srgbClr val="2D4E26"/>
                </a:solidFill>
              </a:rPr>
              <a:t>Школьные игровые технологии</a:t>
            </a:r>
            <a:endParaRPr lang="ru-RU" sz="3200" b="1" dirty="0">
              <a:solidFill>
                <a:srgbClr val="2D4E2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0" y="3229655"/>
            <a:ext cx="53340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</a:t>
            </a:r>
            <a:r>
              <a:rPr lang="ru-RU" dirty="0" smtClean="0"/>
              <a:t>лизки </a:t>
            </a:r>
            <a:r>
              <a:rPr lang="ru-RU" dirty="0"/>
              <a:t>к «исполнению ролей» и «деловому театру». </a:t>
            </a:r>
            <a:r>
              <a:rPr lang="ru-RU" dirty="0" smtClean="0"/>
              <a:t>Это </a:t>
            </a:r>
            <a:r>
              <a:rPr lang="ru-RU" dirty="0"/>
              <a:t>тоже «театр», но уже социально-психологический, в котором отрабатывается умение чувствовать ситуацию в коллективе, оценивать и изменять состояние другого человека, умение войти с ним в продуктивный контакт.</a:t>
            </a:r>
          </a:p>
        </p:txBody>
      </p:sp>
      <p:pic>
        <p:nvPicPr>
          <p:cNvPr id="11266" name="Picture 2" descr="Картинки по запросу пазлы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4" y="2981325"/>
            <a:ext cx="378142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361" y="3984376"/>
            <a:ext cx="2428723" cy="2226329"/>
          </a:xfrm>
          <a:prstGeom prst="rect">
            <a:avLst/>
          </a:prstGeom>
        </p:spPr>
      </p:pic>
      <p:sp>
        <p:nvSpPr>
          <p:cNvPr id="21" name="Заголовок 5"/>
          <p:cNvSpPr txBox="1">
            <a:spLocks/>
          </p:cNvSpPr>
          <p:nvPr/>
        </p:nvSpPr>
        <p:spPr>
          <a:xfrm>
            <a:off x="2352675" y="4079970"/>
            <a:ext cx="2914649" cy="8063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err="1">
                <a:solidFill>
                  <a:schemeClr val="bg1"/>
                </a:solidFill>
              </a:rPr>
              <a:t>Психодрама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и </a:t>
            </a:r>
          </a:p>
          <a:p>
            <a:r>
              <a:rPr lang="ru-RU" sz="3200" b="1" dirty="0" err="1" smtClean="0">
                <a:solidFill>
                  <a:schemeClr val="bg1"/>
                </a:solidFill>
              </a:rPr>
              <a:t>социодрама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8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Play at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52" y="528423"/>
            <a:ext cx="8031495" cy="580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57990" y="4809130"/>
            <a:ext cx="5112000" cy="1786270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Игровая </a:t>
            </a:r>
            <a:r>
              <a:rPr lang="ru-RU" sz="2000" b="1" dirty="0"/>
              <a:t>технология </a:t>
            </a:r>
            <a:r>
              <a:rPr lang="ru-RU" sz="2000" dirty="0"/>
              <a:t>- это вид деятельности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условиях ситуаций, направленных на воссоздание и усвоение общественного опыта, в котором складывается и совершенствуется самоуправление поведением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6591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5"/>
          <p:cNvSpPr>
            <a:spLocks noGrp="1"/>
          </p:cNvSpPr>
          <p:nvPr>
            <p:ph type="title"/>
          </p:nvPr>
        </p:nvSpPr>
        <p:spPr>
          <a:xfrm>
            <a:off x="1295402" y="648757"/>
            <a:ext cx="9601196" cy="1303867"/>
          </a:xfrm>
        </p:spPr>
        <p:txBody>
          <a:bodyPr anchor="ctr">
            <a:normAutofit/>
          </a:bodyPr>
          <a:lstStyle/>
          <a:p>
            <a:r>
              <a:rPr lang="ru-RU" sz="3200" b="1" dirty="0" smtClean="0">
                <a:solidFill>
                  <a:srgbClr val="2D4E26"/>
                </a:solidFill>
              </a:rPr>
              <a:t>Технология </a:t>
            </a:r>
            <a:r>
              <a:rPr lang="ru-RU" sz="3200" b="1" dirty="0">
                <a:solidFill>
                  <a:srgbClr val="2D4E26"/>
                </a:solidFill>
              </a:rPr>
              <a:t>организации деловой </a:t>
            </a:r>
            <a:r>
              <a:rPr lang="ru-RU" sz="3200" b="1" dirty="0" smtClean="0">
                <a:solidFill>
                  <a:srgbClr val="2D4E26"/>
                </a:solidFill>
              </a:rPr>
              <a:t>игры</a:t>
            </a:r>
            <a:endParaRPr lang="ru-RU" sz="3200" b="1" dirty="0">
              <a:solidFill>
                <a:srgbClr val="2D4E2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4352" y="3095778"/>
            <a:ext cx="2428723" cy="22263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13284" y="1672709"/>
            <a:ext cx="3278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Этап подготовки</a:t>
            </a:r>
            <a:endParaRPr lang="ru-RU" sz="3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53107" y="2695575"/>
            <a:ext cx="4786417" cy="1419225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учебная цель занятия, описание изучаемой проблемы, обоснование поставленной задачи, план деловой игры, общее описание процедуры игры, содержание ситуации и характеристик действующих лиц (групп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5895875" y="3119160"/>
            <a:ext cx="510363" cy="41551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639635" y="2924582"/>
            <a:ext cx="2880000" cy="864000"/>
            <a:chOff x="2639635" y="2924582"/>
            <a:chExt cx="2880000" cy="864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639635" y="2924582"/>
              <a:ext cx="2880000" cy="8640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766404" y="3080927"/>
              <a:ext cx="262646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разработка сценария</a:t>
              </a:r>
              <a:endParaRPr lang="ru-RU" b="1" dirty="0"/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6678738" y="4494116"/>
            <a:ext cx="4786417" cy="1620934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определяется </a:t>
            </a:r>
            <a:r>
              <a:rPr lang="ru-RU" dirty="0"/>
              <a:t>режим работы, формулируется главная цель занятия, обосновывается постановка проблемы и выбора </a:t>
            </a:r>
            <a:r>
              <a:rPr lang="ru-RU" dirty="0" smtClean="0"/>
              <a:t>ситуации, выдаются </a:t>
            </a:r>
            <a:r>
              <a:rPr lang="ru-RU" dirty="0"/>
              <a:t>пакеты материалов, инструкций, правил, установок.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5921506" y="4652685"/>
            <a:ext cx="510363" cy="41551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665266" y="4458107"/>
            <a:ext cx="2880000" cy="864000"/>
            <a:chOff x="2665266" y="4458107"/>
            <a:chExt cx="2880000" cy="86400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665266" y="4458107"/>
              <a:ext cx="2880000" cy="8640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703019" y="4537275"/>
              <a:ext cx="27532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/>
                <a:t>ввод в игру, ориентация участников и экспертов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57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5"/>
          <p:cNvSpPr>
            <a:spLocks noGrp="1"/>
          </p:cNvSpPr>
          <p:nvPr>
            <p:ph type="title"/>
          </p:nvPr>
        </p:nvSpPr>
        <p:spPr>
          <a:xfrm>
            <a:off x="1295402" y="648757"/>
            <a:ext cx="9601196" cy="1303867"/>
          </a:xfrm>
        </p:spPr>
        <p:txBody>
          <a:bodyPr anchor="ctr">
            <a:normAutofit/>
          </a:bodyPr>
          <a:lstStyle/>
          <a:p>
            <a:r>
              <a:rPr lang="ru-RU" sz="3200" b="1" dirty="0" smtClean="0">
                <a:solidFill>
                  <a:srgbClr val="2D4E26"/>
                </a:solidFill>
              </a:rPr>
              <a:t>Технология </a:t>
            </a:r>
            <a:r>
              <a:rPr lang="ru-RU" sz="3200" b="1" dirty="0">
                <a:solidFill>
                  <a:srgbClr val="2D4E26"/>
                </a:solidFill>
              </a:rPr>
              <a:t>организации деловой </a:t>
            </a:r>
            <a:r>
              <a:rPr lang="ru-RU" sz="3200" b="1" dirty="0" smtClean="0">
                <a:solidFill>
                  <a:srgbClr val="2D4E26"/>
                </a:solidFill>
              </a:rPr>
              <a:t>игры</a:t>
            </a:r>
            <a:endParaRPr lang="ru-RU" sz="3200" b="1" dirty="0">
              <a:solidFill>
                <a:srgbClr val="2D4E2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183" y="3463598"/>
            <a:ext cx="2428723" cy="22263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13284" y="1672709"/>
            <a:ext cx="3328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Этап </a:t>
            </a:r>
            <a:r>
              <a:rPr lang="ru-RU" sz="3200" b="1" dirty="0" smtClean="0"/>
              <a:t>проведения</a:t>
            </a:r>
            <a:endParaRPr lang="ru-RU" sz="3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52716" y="2555981"/>
            <a:ext cx="5951713" cy="846438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С началом игры никто не имеет права вмешиваться </a:t>
            </a:r>
            <a:r>
              <a:rPr lang="ru-RU" sz="1600" dirty="0"/>
              <a:t>и изменять ее ход. </a:t>
            </a:r>
            <a:r>
              <a:rPr lang="ru-RU" sz="1600" dirty="0" smtClean="0"/>
              <a:t>Ведущий </a:t>
            </a:r>
            <a:r>
              <a:rPr lang="ru-RU" sz="1600" dirty="0"/>
              <a:t>может корректировать действия участников, если они уходят от главной цели игры.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850966" y="3061814"/>
            <a:ext cx="510363" cy="41551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076109" y="2613327"/>
            <a:ext cx="2602217" cy="864000"/>
            <a:chOff x="2639635" y="2924582"/>
            <a:chExt cx="2880000" cy="864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639635" y="2924582"/>
              <a:ext cx="2880000" cy="8640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766404" y="3080927"/>
              <a:ext cx="262646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процесс игры</a:t>
              </a:r>
              <a:endParaRPr lang="ru-RU" b="1" dirty="0"/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5871691" y="3612454"/>
            <a:ext cx="5632737" cy="255443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- </a:t>
            </a:r>
            <a:r>
              <a:rPr lang="ru-RU" sz="1600" b="1" dirty="0" smtClean="0"/>
              <a:t>по </a:t>
            </a:r>
            <a:r>
              <a:rPr lang="ru-RU" sz="1600" b="1" dirty="0"/>
              <a:t>отношению к содержанию работы в группе</a:t>
            </a:r>
            <a:r>
              <a:rPr lang="ru-RU" sz="1600" dirty="0"/>
              <a:t>: генератор идей, разработчик, </a:t>
            </a:r>
            <a:r>
              <a:rPr lang="ru-RU" sz="1600" dirty="0" smtClean="0"/>
              <a:t>эрудит</a:t>
            </a:r>
            <a:r>
              <a:rPr lang="ru-RU" sz="1600" dirty="0"/>
              <a:t>, диагност, </a:t>
            </a:r>
            <a:r>
              <a:rPr lang="ru-RU" sz="1600" dirty="0" smtClean="0"/>
              <a:t>аналитик;</a:t>
            </a:r>
          </a:p>
          <a:p>
            <a:r>
              <a:rPr lang="ru-RU" sz="1600" dirty="0" smtClean="0"/>
              <a:t>- </a:t>
            </a:r>
            <a:r>
              <a:rPr lang="ru-RU" sz="1600" b="1" dirty="0" smtClean="0"/>
              <a:t>по</a:t>
            </a:r>
            <a:r>
              <a:rPr lang="ru-RU" sz="1600" dirty="0" smtClean="0"/>
              <a:t> </a:t>
            </a:r>
            <a:r>
              <a:rPr lang="ru-RU" sz="1600" b="1" dirty="0" smtClean="0"/>
              <a:t>организационной </a:t>
            </a:r>
            <a:r>
              <a:rPr lang="ru-RU" sz="1600" b="1" dirty="0"/>
              <a:t>позиции</a:t>
            </a:r>
            <a:r>
              <a:rPr lang="ru-RU" sz="1600" dirty="0"/>
              <a:t>: организатор, координатор, интегратор, контролер, тренер, </a:t>
            </a:r>
            <a:r>
              <a:rPr lang="ru-RU" sz="1600" dirty="0" smtClean="0"/>
              <a:t>манипулятор;</a:t>
            </a:r>
          </a:p>
          <a:p>
            <a:r>
              <a:rPr lang="ru-RU" sz="1600" dirty="0" smtClean="0"/>
              <a:t>- </a:t>
            </a:r>
            <a:r>
              <a:rPr lang="ru-RU" sz="1600" b="1" dirty="0" smtClean="0"/>
              <a:t>по позиции</a:t>
            </a:r>
            <a:r>
              <a:rPr lang="ru-RU" sz="1600" b="1" dirty="0"/>
              <a:t>, проявляющиеся по отношению к новизне</a:t>
            </a:r>
            <a:r>
              <a:rPr lang="ru-RU" sz="1600" dirty="0"/>
              <a:t>: инициатор, осторожный критик, </a:t>
            </a:r>
            <a:r>
              <a:rPr lang="ru-RU" sz="1600" dirty="0" smtClean="0"/>
              <a:t>консерватор;</a:t>
            </a:r>
          </a:p>
          <a:p>
            <a:r>
              <a:rPr lang="ru-RU" sz="1600" b="1" dirty="0" smtClean="0"/>
              <a:t>- по методологической </a:t>
            </a:r>
            <a:r>
              <a:rPr lang="ru-RU" sz="1600" b="1" dirty="0"/>
              <a:t>позиции</a:t>
            </a:r>
            <a:r>
              <a:rPr lang="ru-RU" sz="1600" dirty="0"/>
              <a:t>: методолог, критик, методист, </a:t>
            </a:r>
            <a:r>
              <a:rPr lang="ru-RU" sz="1600" dirty="0" smtClean="0"/>
              <a:t>рефлексирующий</a:t>
            </a:r>
            <a:r>
              <a:rPr lang="ru-RU" sz="1600" dirty="0"/>
              <a:t>, </a:t>
            </a:r>
            <a:r>
              <a:rPr lang="ru-RU" sz="1600" dirty="0" smtClean="0"/>
              <a:t>программист;</a:t>
            </a:r>
          </a:p>
          <a:p>
            <a:r>
              <a:rPr lang="ru-RU" sz="1600" b="1" dirty="0" smtClean="0"/>
              <a:t>- по социально-психологические </a:t>
            </a:r>
            <a:r>
              <a:rPr lang="ru-RU" sz="1600" b="1" dirty="0"/>
              <a:t>позиции: </a:t>
            </a:r>
            <a:r>
              <a:rPr lang="ru-RU" sz="1600" dirty="0"/>
              <a:t>лидер, предпочитаемый, принимаемый, независимый, </a:t>
            </a:r>
            <a:r>
              <a:rPr lang="ru-RU" sz="1600" dirty="0" smtClean="0"/>
              <a:t>отвергаемый</a:t>
            </a:r>
            <a:r>
              <a:rPr lang="ru-RU" sz="1600" dirty="0"/>
              <a:t>.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5361329" y="4222345"/>
            <a:ext cx="510363" cy="41551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481330" y="3796216"/>
            <a:ext cx="2790984" cy="1229114"/>
            <a:chOff x="2665266" y="4458107"/>
            <a:chExt cx="2880000" cy="95331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665266" y="4458107"/>
              <a:ext cx="2880000" cy="8640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728650" y="4488091"/>
              <a:ext cx="275323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различные типы групповых ролевых позиций участников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5066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build="p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5"/>
          <p:cNvSpPr>
            <a:spLocks noGrp="1"/>
          </p:cNvSpPr>
          <p:nvPr>
            <p:ph type="title"/>
          </p:nvPr>
        </p:nvSpPr>
        <p:spPr>
          <a:xfrm>
            <a:off x="1295402" y="648757"/>
            <a:ext cx="9601196" cy="1303867"/>
          </a:xfrm>
        </p:spPr>
        <p:txBody>
          <a:bodyPr anchor="ctr">
            <a:normAutofit/>
          </a:bodyPr>
          <a:lstStyle/>
          <a:p>
            <a:r>
              <a:rPr lang="ru-RU" sz="3200" b="1" dirty="0" smtClean="0">
                <a:solidFill>
                  <a:srgbClr val="2D4E26"/>
                </a:solidFill>
              </a:rPr>
              <a:t>Технология </a:t>
            </a:r>
            <a:r>
              <a:rPr lang="ru-RU" sz="3200" b="1" dirty="0">
                <a:solidFill>
                  <a:srgbClr val="2D4E26"/>
                </a:solidFill>
              </a:rPr>
              <a:t>организации деловой </a:t>
            </a:r>
            <a:r>
              <a:rPr lang="ru-RU" sz="3200" b="1" dirty="0" smtClean="0">
                <a:solidFill>
                  <a:srgbClr val="2D4E26"/>
                </a:solidFill>
              </a:rPr>
              <a:t>игры</a:t>
            </a:r>
            <a:endParaRPr lang="ru-RU" sz="3200" b="1" dirty="0">
              <a:solidFill>
                <a:srgbClr val="2D4E2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4352" y="3095778"/>
            <a:ext cx="2428723" cy="22263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13284" y="1672709"/>
            <a:ext cx="26132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Этап </a:t>
            </a:r>
            <a:r>
              <a:rPr lang="ru-RU" sz="3200" b="1" dirty="0" smtClean="0"/>
              <a:t>анализа</a:t>
            </a:r>
            <a:endParaRPr lang="ru-RU" sz="3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53106" y="2674930"/>
            <a:ext cx="4786417" cy="1093007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выступление </a:t>
            </a:r>
            <a:r>
              <a:rPr lang="ru-RU" dirty="0"/>
              <a:t>экспертов, обмен мнениями, </a:t>
            </a:r>
            <a:r>
              <a:rPr lang="ru-RU" dirty="0" smtClean="0"/>
              <a:t>защита </a:t>
            </a:r>
            <a:r>
              <a:rPr lang="ru-RU" dirty="0"/>
              <a:t>учащимися своих решений и выводов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5895875" y="2927766"/>
            <a:ext cx="510363" cy="41551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639635" y="2733188"/>
            <a:ext cx="2880000" cy="864000"/>
            <a:chOff x="2639635" y="2924582"/>
            <a:chExt cx="2880000" cy="864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639635" y="2924582"/>
              <a:ext cx="2880000" cy="8640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766404" y="3080927"/>
              <a:ext cx="26264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обсуждение и оценка результатов игры</a:t>
              </a:r>
              <a:endParaRPr lang="ru-RU" b="1" dirty="0"/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6653106" y="4093535"/>
            <a:ext cx="4812049" cy="2021515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констатирует достигнутые результаты, отмечает ошибки, формулирует окончательный итог </a:t>
            </a:r>
            <a:r>
              <a:rPr lang="ru-RU" dirty="0" smtClean="0"/>
              <a:t>занятия, обращает внимание </a:t>
            </a:r>
            <a:r>
              <a:rPr lang="ru-RU" dirty="0"/>
              <a:t>на сопоставление использованной имитации с соответствующей областью реального мира, установление связи игры с содержанием учебного </a:t>
            </a:r>
            <a:r>
              <a:rPr lang="ru-RU" dirty="0" smtClean="0"/>
              <a:t>предмета</a:t>
            </a:r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5921506" y="4652685"/>
            <a:ext cx="510363" cy="41551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665266" y="4458107"/>
            <a:ext cx="2880000" cy="864000"/>
            <a:chOff x="2665266" y="4458107"/>
            <a:chExt cx="2880000" cy="86400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665266" y="4458107"/>
              <a:ext cx="2880000" cy="8640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703019" y="4537275"/>
              <a:ext cx="27532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подведение итогов педагогом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0261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5"/>
          <p:cNvSpPr>
            <a:spLocks noGrp="1"/>
          </p:cNvSpPr>
          <p:nvPr>
            <p:ph type="title"/>
          </p:nvPr>
        </p:nvSpPr>
        <p:spPr>
          <a:xfrm>
            <a:off x="1295402" y="648757"/>
            <a:ext cx="9601196" cy="1615978"/>
          </a:xfrm>
        </p:spPr>
        <p:txBody>
          <a:bodyPr anchor="ctr">
            <a:normAutofit/>
          </a:bodyPr>
          <a:lstStyle/>
          <a:p>
            <a:r>
              <a:rPr lang="ru-RU" sz="3200" b="1" dirty="0" smtClean="0">
                <a:solidFill>
                  <a:srgbClr val="2D4E26"/>
                </a:solidFill>
              </a:rPr>
              <a:t>Технология </a:t>
            </a:r>
            <a:r>
              <a:rPr lang="ru-RU" sz="3200" b="1" dirty="0">
                <a:solidFill>
                  <a:srgbClr val="2D4E26"/>
                </a:solidFill>
              </a:rPr>
              <a:t>организации </a:t>
            </a:r>
            <a:r>
              <a:rPr lang="ru-RU" sz="3200" b="1" dirty="0" smtClean="0">
                <a:solidFill>
                  <a:srgbClr val="2D4E26"/>
                </a:solidFill>
              </a:rPr>
              <a:t/>
            </a:r>
            <a:br>
              <a:rPr lang="ru-RU" sz="3200" b="1" dirty="0" smtClean="0">
                <a:solidFill>
                  <a:srgbClr val="2D4E26"/>
                </a:solidFill>
              </a:rPr>
            </a:br>
            <a:r>
              <a:rPr lang="ru-RU" sz="3200" b="1" dirty="0" smtClean="0">
                <a:solidFill>
                  <a:srgbClr val="2D4E26"/>
                </a:solidFill>
              </a:rPr>
              <a:t>организационно-</a:t>
            </a:r>
            <a:r>
              <a:rPr lang="ru-RU" sz="3200" b="1" dirty="0" err="1" smtClean="0">
                <a:solidFill>
                  <a:srgbClr val="2D4E26"/>
                </a:solidFill>
              </a:rPr>
              <a:t>деятельностной</a:t>
            </a:r>
            <a:r>
              <a:rPr lang="ru-RU" sz="3200" b="1" dirty="0" smtClean="0">
                <a:solidFill>
                  <a:srgbClr val="2D4E26"/>
                </a:solidFill>
              </a:rPr>
              <a:t> </a:t>
            </a:r>
            <a:r>
              <a:rPr lang="ru-RU" sz="3200" b="1" dirty="0">
                <a:solidFill>
                  <a:srgbClr val="2D4E26"/>
                </a:solidFill>
              </a:rPr>
              <a:t>игры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4352" y="3640346"/>
            <a:ext cx="2428723" cy="2226329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816010" y="2667553"/>
            <a:ext cx="5538454" cy="754259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активная, </a:t>
            </a:r>
            <a:r>
              <a:rPr lang="ru-RU" dirty="0" err="1"/>
              <a:t>деятельностная</a:t>
            </a:r>
            <a:r>
              <a:rPr lang="ru-RU" dirty="0"/>
              <a:t> </a:t>
            </a:r>
            <a:r>
              <a:rPr lang="ru-RU" dirty="0" smtClean="0"/>
              <a:t> включенность </a:t>
            </a:r>
            <a:r>
              <a:rPr lang="ru-RU" dirty="0"/>
              <a:t>в работу всех участников (коллективная </a:t>
            </a:r>
            <a:r>
              <a:rPr lang="ru-RU" dirty="0" err="1"/>
              <a:t>мыследеятельность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5121378" y="2875453"/>
            <a:ext cx="510363" cy="41551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065477" y="2682660"/>
            <a:ext cx="2880000" cy="806572"/>
            <a:chOff x="2639635" y="2924582"/>
            <a:chExt cx="2880000" cy="864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639635" y="2924582"/>
              <a:ext cx="2880000" cy="8640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766404" y="3080927"/>
              <a:ext cx="262646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характерные черты</a:t>
              </a:r>
              <a:endParaRPr lang="ru-RU" b="1" dirty="0"/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5896727" y="3640346"/>
            <a:ext cx="5628966" cy="2579701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Рефлексия</a:t>
            </a:r>
          </a:p>
          <a:p>
            <a:r>
              <a:rPr lang="ru-RU" dirty="0" smtClean="0"/>
              <a:t>- учащийся </a:t>
            </a:r>
            <a:r>
              <a:rPr lang="ru-RU" dirty="0"/>
              <a:t>делает собственную деятельность объектом своего активного воздействия: он изменяет, совершенствует или заново выстраивает </a:t>
            </a:r>
            <a:r>
              <a:rPr lang="ru-RU" dirty="0" smtClean="0"/>
              <a:t>её; </a:t>
            </a:r>
            <a:endParaRPr lang="ru-RU" b="1" dirty="0" smtClean="0"/>
          </a:p>
          <a:p>
            <a:r>
              <a:rPr lang="ru-RU" dirty="0" smtClean="0"/>
              <a:t>- определяется </a:t>
            </a:r>
            <a:r>
              <a:rPr lang="ru-RU" dirty="0"/>
              <a:t>соответствующий эффект данной формы игры, </a:t>
            </a:r>
            <a:r>
              <a:rPr lang="ru-RU" dirty="0" smtClean="0"/>
              <a:t>который рассматривается </a:t>
            </a:r>
            <a:r>
              <a:rPr lang="ru-RU" dirty="0"/>
              <a:t>в </a:t>
            </a:r>
            <a:r>
              <a:rPr lang="ru-RU" dirty="0" smtClean="0"/>
              <a:t>трёх </a:t>
            </a:r>
            <a:r>
              <a:rPr lang="ru-RU" dirty="0"/>
              <a:t>аспектах: познавательном, развитии мыслительных </a:t>
            </a:r>
            <a:r>
              <a:rPr lang="ru-RU" dirty="0" smtClean="0"/>
              <a:t> способностей и аспекте </a:t>
            </a:r>
            <a:r>
              <a:rPr lang="ru-RU" dirty="0"/>
              <a:t>общепсихологического развития </a:t>
            </a:r>
            <a:r>
              <a:rPr lang="ru-RU" dirty="0" smtClean="0"/>
              <a:t>учащихся</a:t>
            </a:r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5386363" y="3897505"/>
            <a:ext cx="510363" cy="41551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280641" y="3805031"/>
            <a:ext cx="2880000" cy="864000"/>
            <a:chOff x="2665266" y="4458107"/>
            <a:chExt cx="2880000" cy="86400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665266" y="4458107"/>
              <a:ext cx="2880000" cy="8640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728650" y="4705441"/>
              <a:ext cx="27532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основной акцент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4176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5"/>
          <p:cNvSpPr>
            <a:spLocks noGrp="1"/>
          </p:cNvSpPr>
          <p:nvPr>
            <p:ph type="title"/>
          </p:nvPr>
        </p:nvSpPr>
        <p:spPr>
          <a:xfrm>
            <a:off x="1295402" y="648757"/>
            <a:ext cx="9601196" cy="1615978"/>
          </a:xfrm>
        </p:spPr>
        <p:txBody>
          <a:bodyPr anchor="ctr">
            <a:normAutofit/>
          </a:bodyPr>
          <a:lstStyle/>
          <a:p>
            <a:r>
              <a:rPr lang="ru-RU" sz="3200" b="1" dirty="0" smtClean="0">
                <a:solidFill>
                  <a:srgbClr val="2D4E26"/>
                </a:solidFill>
              </a:rPr>
              <a:t>Технология </a:t>
            </a:r>
            <a:r>
              <a:rPr lang="ru-RU" sz="3200" b="1" dirty="0">
                <a:solidFill>
                  <a:srgbClr val="2D4E26"/>
                </a:solidFill>
              </a:rPr>
              <a:t>организации </a:t>
            </a:r>
            <a:r>
              <a:rPr lang="ru-RU" sz="3200" b="1" dirty="0" smtClean="0">
                <a:solidFill>
                  <a:srgbClr val="2D4E26"/>
                </a:solidFill>
              </a:rPr>
              <a:t/>
            </a:r>
            <a:br>
              <a:rPr lang="ru-RU" sz="3200" b="1" dirty="0" smtClean="0">
                <a:solidFill>
                  <a:srgbClr val="2D4E26"/>
                </a:solidFill>
              </a:rPr>
            </a:br>
            <a:r>
              <a:rPr lang="ru-RU" sz="3200" b="1" dirty="0" smtClean="0">
                <a:solidFill>
                  <a:srgbClr val="2D4E26"/>
                </a:solidFill>
              </a:rPr>
              <a:t>организационно-</a:t>
            </a:r>
            <a:r>
              <a:rPr lang="ru-RU" sz="3200" b="1" dirty="0" err="1" smtClean="0">
                <a:solidFill>
                  <a:srgbClr val="2D4E26"/>
                </a:solidFill>
              </a:rPr>
              <a:t>деятельностной</a:t>
            </a:r>
            <a:r>
              <a:rPr lang="ru-RU" sz="3200" b="1" dirty="0" smtClean="0">
                <a:solidFill>
                  <a:srgbClr val="2D4E26"/>
                </a:solidFill>
              </a:rPr>
              <a:t> </a:t>
            </a:r>
            <a:r>
              <a:rPr lang="ru-RU" sz="3200" b="1" dirty="0">
                <a:solidFill>
                  <a:srgbClr val="2D4E26"/>
                </a:solidFill>
              </a:rPr>
              <a:t>игры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4352" y="3640346"/>
            <a:ext cx="2428723" cy="2226329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4904753" y="2456121"/>
            <a:ext cx="6706000" cy="132907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- проигрывание </a:t>
            </a:r>
            <a:r>
              <a:rPr lang="ru-RU" sz="1600" dirty="0"/>
              <a:t>игрового эпизода, обеспечивающего </a:t>
            </a:r>
            <a:r>
              <a:rPr lang="ru-RU" sz="1600" dirty="0" err="1"/>
              <a:t>включённость</a:t>
            </a:r>
            <a:r>
              <a:rPr lang="ru-RU" sz="1600" dirty="0"/>
              <a:t> участников в игру на эмоциональном и поведенческом </a:t>
            </a:r>
            <a:r>
              <a:rPr lang="ru-RU" sz="1600" dirty="0" smtClean="0"/>
              <a:t>уровнях;</a:t>
            </a:r>
          </a:p>
          <a:p>
            <a:r>
              <a:rPr lang="ru-RU" sz="1600" dirty="0" smtClean="0"/>
              <a:t>- ввод участников в область причинно-следственных связей, посредством постановки вопросов;</a:t>
            </a:r>
          </a:p>
          <a:p>
            <a:r>
              <a:rPr lang="ru-RU" sz="1600" dirty="0" smtClean="0"/>
              <a:t>-  каждая </a:t>
            </a:r>
            <a:r>
              <a:rPr lang="ru-RU" sz="1600" dirty="0"/>
              <a:t>группа </a:t>
            </a:r>
            <a:r>
              <a:rPr lang="ru-RU" sz="1600" dirty="0" smtClean="0"/>
              <a:t>выходит на </a:t>
            </a:r>
            <a:r>
              <a:rPr lang="ru-RU" sz="1600" dirty="0"/>
              <a:t>фиксированные </a:t>
            </a:r>
            <a:r>
              <a:rPr lang="ru-RU" sz="1600" dirty="0" smtClean="0"/>
              <a:t>точки обсуждения</a:t>
            </a:r>
            <a:endParaRPr lang="ru-RU" sz="1600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4142219" y="2880369"/>
            <a:ext cx="561849" cy="27686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299736" y="2586803"/>
            <a:ext cx="2499936" cy="773085"/>
            <a:chOff x="2665266" y="4458107"/>
            <a:chExt cx="2880000" cy="86400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665266" y="4458107"/>
              <a:ext cx="2880000" cy="8640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728650" y="4705441"/>
              <a:ext cx="27532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работа с группой</a:t>
              </a:r>
              <a:endParaRPr lang="ru-RU" b="1" dirty="0"/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5036476" y="3854524"/>
            <a:ext cx="6574277" cy="127037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- </a:t>
            </a:r>
            <a:r>
              <a:rPr lang="ru-RU" sz="1600" dirty="0" err="1" smtClean="0"/>
              <a:t>содействовует</a:t>
            </a:r>
            <a:r>
              <a:rPr lang="ru-RU" sz="1600" dirty="0" smtClean="0"/>
              <a:t> </a:t>
            </a:r>
            <a:r>
              <a:rPr lang="ru-RU" sz="1600" dirty="0"/>
              <a:t>проявлению анализирующей активности членов </a:t>
            </a:r>
            <a:r>
              <a:rPr lang="ru-RU" sz="1600" dirty="0" smtClean="0"/>
              <a:t>группы;</a:t>
            </a:r>
          </a:p>
          <a:p>
            <a:r>
              <a:rPr lang="ru-RU" sz="1600" dirty="0" smtClean="0"/>
              <a:t>- помогает </a:t>
            </a:r>
            <a:r>
              <a:rPr lang="ru-RU" sz="1600" dirty="0"/>
              <a:t>делать выводы, находить причинно-следственные связи, видеть новые </a:t>
            </a:r>
            <a:r>
              <a:rPr lang="ru-RU" sz="1600" dirty="0" smtClean="0"/>
              <a:t>проблемы;</a:t>
            </a:r>
          </a:p>
          <a:p>
            <a:r>
              <a:rPr lang="ru-RU" sz="1600" dirty="0" smtClean="0"/>
              <a:t>- выполняет </a:t>
            </a:r>
            <a:r>
              <a:rPr lang="ru-RU" sz="1600" dirty="0"/>
              <a:t>роль «пытливого исследователя», пытающегося понять вместе с </a:t>
            </a:r>
            <a:r>
              <a:rPr lang="ru-RU" sz="1600" dirty="0" smtClean="0"/>
              <a:t>членами </a:t>
            </a:r>
            <a:r>
              <a:rPr lang="ru-RU" sz="1600" dirty="0"/>
              <a:t>группы суть только что проигранной </a:t>
            </a:r>
            <a:r>
              <a:rPr lang="ru-RU" sz="1600" dirty="0" smtClean="0"/>
              <a:t>ситуации</a:t>
            </a:r>
            <a:endParaRPr lang="ru-RU" sz="1600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474628" y="4043565"/>
            <a:ext cx="433324" cy="27686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2569535" y="3897055"/>
            <a:ext cx="1853608" cy="650962"/>
            <a:chOff x="3210117" y="5801810"/>
            <a:chExt cx="2879999" cy="86400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210117" y="5801810"/>
              <a:ext cx="2879999" cy="8640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73501" y="5990062"/>
              <a:ext cx="27532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err="1" smtClean="0"/>
                <a:t>игротехник</a:t>
              </a:r>
              <a:endParaRPr lang="ru-RU" b="1" dirty="0"/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5046180" y="5220587"/>
            <a:ext cx="6552000" cy="98883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- фиксирует </a:t>
            </a:r>
            <a:r>
              <a:rPr lang="ru-RU" sz="1600" dirty="0"/>
              <a:t>проявления рефлексии у членов </a:t>
            </a:r>
            <a:r>
              <a:rPr lang="ru-RU" sz="1600" dirty="0" smtClean="0"/>
              <a:t>группы </a:t>
            </a:r>
            <a:r>
              <a:rPr lang="ru-RU" sz="1600" dirty="0"/>
              <a:t>в ходе анализа проигранных ситуаций; </a:t>
            </a:r>
            <a:endParaRPr lang="ru-RU" sz="1600" dirty="0" smtClean="0"/>
          </a:p>
          <a:p>
            <a:r>
              <a:rPr lang="ru-RU" sz="1600" dirty="0" smtClean="0"/>
              <a:t>- активизирует проявление </a:t>
            </a:r>
            <a:r>
              <a:rPr lang="ru-RU" sz="1600" dirty="0"/>
              <a:t>рефлексии у участников с позиции «критика», «наблюдателя», «эксперта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4519491" y="5362785"/>
            <a:ext cx="433323" cy="27686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2549704" y="5173422"/>
            <a:ext cx="1857242" cy="650963"/>
            <a:chOff x="3726588" y="5132266"/>
            <a:chExt cx="2885645" cy="864001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726588" y="5132266"/>
              <a:ext cx="2880000" cy="8640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859002" y="5138414"/>
              <a:ext cx="2753231" cy="85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ассистент </a:t>
              </a:r>
              <a:r>
                <a:rPr lang="ru-RU" b="1" dirty="0" err="1" smtClean="0"/>
                <a:t>игротехника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675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16" grpId="0" animBg="1"/>
      <p:bldP spid="17" grpId="0" animBg="1"/>
      <p:bldP spid="26" grpId="0" animBg="1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78" y="3776261"/>
            <a:ext cx="2428723" cy="22263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13284" y="1800300"/>
            <a:ext cx="4695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Подготовительная часть</a:t>
            </a:r>
            <a:endParaRPr lang="ru-RU" sz="3200" dirty="0"/>
          </a:p>
        </p:txBody>
      </p:sp>
      <p:sp>
        <p:nvSpPr>
          <p:cNvPr id="16" name="Заголовок 5"/>
          <p:cNvSpPr txBox="1">
            <a:spLocks/>
          </p:cNvSpPr>
          <p:nvPr/>
        </p:nvSpPr>
        <p:spPr>
          <a:xfrm>
            <a:off x="1350458" y="395210"/>
            <a:ext cx="9601196" cy="161597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2D4E26"/>
                </a:solidFill>
              </a:rPr>
              <a:t>Технология организации </a:t>
            </a:r>
            <a:br>
              <a:rPr lang="ru-RU" sz="3200" b="1" dirty="0" smtClean="0">
                <a:solidFill>
                  <a:srgbClr val="2D4E26"/>
                </a:solidFill>
              </a:rPr>
            </a:br>
            <a:r>
              <a:rPr lang="ru-RU" sz="3200" b="1" dirty="0" smtClean="0">
                <a:solidFill>
                  <a:srgbClr val="2D4E26"/>
                </a:solidFill>
              </a:rPr>
              <a:t>организационно-</a:t>
            </a:r>
            <a:r>
              <a:rPr lang="ru-RU" sz="3200" b="1" dirty="0" err="1" smtClean="0">
                <a:solidFill>
                  <a:srgbClr val="2D4E26"/>
                </a:solidFill>
              </a:rPr>
              <a:t>деятельностной</a:t>
            </a:r>
            <a:r>
              <a:rPr lang="ru-RU" sz="3200" b="1" dirty="0" smtClean="0">
                <a:solidFill>
                  <a:srgbClr val="2D4E26"/>
                </a:solidFill>
              </a:rPr>
              <a:t> игры</a:t>
            </a:r>
            <a:endParaRPr lang="ru-RU" sz="3200" b="1" dirty="0">
              <a:solidFill>
                <a:srgbClr val="2D4E26"/>
              </a:solidFill>
            </a:endParaRPr>
          </a:p>
        </p:txBody>
      </p:sp>
      <p:sp>
        <p:nvSpPr>
          <p:cNvPr id="29" name="Пятиугольник 28"/>
          <p:cNvSpPr/>
          <p:nvPr/>
        </p:nvSpPr>
        <p:spPr>
          <a:xfrm>
            <a:off x="2684213" y="3394643"/>
            <a:ext cx="2667633" cy="1160745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конструирование разыгрываемой </a:t>
            </a:r>
            <a:r>
              <a:rPr lang="ru-RU" dirty="0" smtClean="0">
                <a:solidFill>
                  <a:schemeClr val="tx1"/>
                </a:solidFill>
              </a:rPr>
              <a:t>ситуации</a:t>
            </a:r>
            <a:endParaRPr lang="ru-RU" dirty="0"/>
          </a:p>
        </p:txBody>
      </p:sp>
      <p:sp>
        <p:nvSpPr>
          <p:cNvPr id="31" name="Пятиугольник 30"/>
          <p:cNvSpPr/>
          <p:nvPr/>
        </p:nvSpPr>
        <p:spPr>
          <a:xfrm>
            <a:off x="5553874" y="3394643"/>
            <a:ext cx="2667633" cy="1160745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отработка плана действий</a:t>
            </a:r>
            <a:endParaRPr lang="ru-RU" dirty="0"/>
          </a:p>
        </p:txBody>
      </p:sp>
      <p:sp>
        <p:nvSpPr>
          <p:cNvPr id="32" name="Пятиугольник 31"/>
          <p:cNvSpPr/>
          <p:nvPr/>
        </p:nvSpPr>
        <p:spPr>
          <a:xfrm>
            <a:off x="8514399" y="3394642"/>
            <a:ext cx="2667633" cy="1160745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самоопределение учащихся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32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78" y="3776261"/>
            <a:ext cx="2428723" cy="22263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13284" y="1800300"/>
            <a:ext cx="4028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Игровое </a:t>
            </a:r>
            <a:r>
              <a:rPr lang="ru-RU" sz="3200" b="1" dirty="0"/>
              <a:t>исполнение</a:t>
            </a:r>
            <a:endParaRPr lang="ru-RU" sz="3200" dirty="0"/>
          </a:p>
        </p:txBody>
      </p:sp>
      <p:sp>
        <p:nvSpPr>
          <p:cNvPr id="16" name="Заголовок 5"/>
          <p:cNvSpPr txBox="1">
            <a:spLocks/>
          </p:cNvSpPr>
          <p:nvPr/>
        </p:nvSpPr>
        <p:spPr>
          <a:xfrm>
            <a:off x="1350458" y="395210"/>
            <a:ext cx="9601196" cy="161597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2D4E26"/>
                </a:solidFill>
              </a:rPr>
              <a:t>Технология организации </a:t>
            </a:r>
            <a:br>
              <a:rPr lang="ru-RU" sz="3200" b="1" dirty="0" smtClean="0">
                <a:solidFill>
                  <a:srgbClr val="2D4E26"/>
                </a:solidFill>
              </a:rPr>
            </a:br>
            <a:r>
              <a:rPr lang="ru-RU" sz="3200" b="1" dirty="0" smtClean="0">
                <a:solidFill>
                  <a:srgbClr val="2D4E26"/>
                </a:solidFill>
              </a:rPr>
              <a:t>организационно-</a:t>
            </a:r>
            <a:r>
              <a:rPr lang="ru-RU" sz="3200" b="1" dirty="0" err="1" smtClean="0">
                <a:solidFill>
                  <a:srgbClr val="2D4E26"/>
                </a:solidFill>
              </a:rPr>
              <a:t>деятельностной</a:t>
            </a:r>
            <a:r>
              <a:rPr lang="ru-RU" sz="3200" b="1" dirty="0" smtClean="0">
                <a:solidFill>
                  <a:srgbClr val="2D4E26"/>
                </a:solidFill>
              </a:rPr>
              <a:t> игры</a:t>
            </a:r>
            <a:endParaRPr lang="ru-RU" sz="3200" b="1" dirty="0">
              <a:solidFill>
                <a:srgbClr val="2D4E26"/>
              </a:solidFill>
            </a:endParaRPr>
          </a:p>
        </p:txBody>
      </p:sp>
      <p:sp>
        <p:nvSpPr>
          <p:cNvPr id="29" name="Пятиугольник 28"/>
          <p:cNvSpPr/>
          <p:nvPr/>
        </p:nvSpPr>
        <p:spPr>
          <a:xfrm>
            <a:off x="2684214" y="3296093"/>
            <a:ext cx="2557638" cy="1259296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представление в ролевых схемах и сценарных заготовках педагога</a:t>
            </a:r>
          </a:p>
        </p:txBody>
      </p:sp>
      <p:sp>
        <p:nvSpPr>
          <p:cNvPr id="31" name="Пятиугольник 30"/>
          <p:cNvSpPr/>
          <p:nvPr/>
        </p:nvSpPr>
        <p:spPr>
          <a:xfrm>
            <a:off x="5458177" y="3296093"/>
            <a:ext cx="2667633" cy="1259295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установление правил взаимодействия по ходу </a:t>
            </a:r>
            <a:r>
              <a:rPr lang="ru-RU" dirty="0" smtClean="0">
                <a:solidFill>
                  <a:schemeClr val="tx1"/>
                </a:solidFill>
              </a:rPr>
              <a:t>игровых </a:t>
            </a:r>
            <a:r>
              <a:rPr lang="ru-RU" dirty="0">
                <a:solidFill>
                  <a:schemeClr val="tx1"/>
                </a:solidFill>
              </a:rPr>
              <a:t>событий</a:t>
            </a:r>
          </a:p>
        </p:txBody>
      </p:sp>
      <p:sp>
        <p:nvSpPr>
          <p:cNvPr id="32" name="Пятиугольник 31"/>
          <p:cNvSpPr/>
          <p:nvPr/>
        </p:nvSpPr>
        <p:spPr>
          <a:xfrm>
            <a:off x="8341951" y="3296092"/>
            <a:ext cx="3258170" cy="1259295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борьба без правил за сохранение своей точки зрения, собственного </a:t>
            </a:r>
            <a:r>
              <a:rPr lang="ru-RU" dirty="0" smtClean="0">
                <a:solidFill>
                  <a:schemeClr val="tx1"/>
                </a:solidFill>
              </a:rPr>
              <a:t>интереса и целей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7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3284" y="1800300"/>
            <a:ext cx="4395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Аналитический </a:t>
            </a:r>
            <a:r>
              <a:rPr lang="ru-RU" sz="3200" b="1" dirty="0"/>
              <a:t>разбор</a:t>
            </a:r>
            <a:endParaRPr lang="ru-RU" sz="3200" dirty="0"/>
          </a:p>
        </p:txBody>
      </p:sp>
      <p:sp>
        <p:nvSpPr>
          <p:cNvPr id="16" name="Заголовок 5"/>
          <p:cNvSpPr txBox="1">
            <a:spLocks/>
          </p:cNvSpPr>
          <p:nvPr/>
        </p:nvSpPr>
        <p:spPr>
          <a:xfrm>
            <a:off x="1350458" y="395210"/>
            <a:ext cx="9601196" cy="161597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2D4E26"/>
                </a:solidFill>
              </a:rPr>
              <a:t>Технология организации </a:t>
            </a:r>
            <a:br>
              <a:rPr lang="ru-RU" sz="3200" b="1" dirty="0" smtClean="0">
                <a:solidFill>
                  <a:srgbClr val="2D4E26"/>
                </a:solidFill>
              </a:rPr>
            </a:br>
            <a:r>
              <a:rPr lang="ru-RU" sz="3200" b="1" dirty="0" smtClean="0">
                <a:solidFill>
                  <a:srgbClr val="2D4E26"/>
                </a:solidFill>
              </a:rPr>
              <a:t>организационно-</a:t>
            </a:r>
            <a:r>
              <a:rPr lang="ru-RU" sz="3200" b="1" dirty="0" err="1" smtClean="0">
                <a:solidFill>
                  <a:srgbClr val="2D4E26"/>
                </a:solidFill>
              </a:rPr>
              <a:t>деятельностной</a:t>
            </a:r>
            <a:r>
              <a:rPr lang="ru-RU" sz="3200" b="1" dirty="0" smtClean="0">
                <a:solidFill>
                  <a:srgbClr val="2D4E26"/>
                </a:solidFill>
              </a:rPr>
              <a:t> игры</a:t>
            </a:r>
            <a:endParaRPr lang="ru-RU" sz="3200" b="1" dirty="0">
              <a:solidFill>
                <a:srgbClr val="2D4E26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9618" y="3019647"/>
            <a:ext cx="6198782" cy="2434856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- позволяет </a:t>
            </a:r>
            <a:r>
              <a:rPr lang="ru-RU" sz="2000" dirty="0"/>
              <a:t>уже не в игровой ситуации произвести анализ и критику исходных схем, их развертывание и </a:t>
            </a:r>
            <a:r>
              <a:rPr lang="ru-RU" sz="2000" dirty="0" smtClean="0"/>
              <a:t>обогащение;</a:t>
            </a:r>
          </a:p>
          <a:p>
            <a:r>
              <a:rPr lang="ru-RU" sz="2000" dirty="0" smtClean="0"/>
              <a:t>- педагоги </a:t>
            </a:r>
            <a:r>
              <a:rPr lang="ru-RU" sz="2000" dirty="0"/>
              <a:t>и учащиеся </a:t>
            </a:r>
            <a:r>
              <a:rPr lang="ru-RU" sz="2000" dirty="0" smtClean="0"/>
              <a:t>могут </a:t>
            </a:r>
            <a:r>
              <a:rPr lang="ru-RU" sz="2000" dirty="0"/>
              <a:t>увидеть направления решения проблем, накопить опыт </a:t>
            </a:r>
            <a:r>
              <a:rPr lang="ru-RU" sz="2000" dirty="0" smtClean="0"/>
              <a:t>работы.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0679" y="3850688"/>
            <a:ext cx="2428723" cy="222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3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5"/>
          <p:cNvSpPr>
            <a:spLocks noGrp="1"/>
          </p:cNvSpPr>
          <p:nvPr>
            <p:ph type="title"/>
          </p:nvPr>
        </p:nvSpPr>
        <p:spPr>
          <a:xfrm>
            <a:off x="1295402" y="648757"/>
            <a:ext cx="9601196" cy="1615978"/>
          </a:xfrm>
        </p:spPr>
        <p:txBody>
          <a:bodyPr anchor="ctr">
            <a:normAutofit/>
          </a:bodyPr>
          <a:lstStyle/>
          <a:p>
            <a:r>
              <a:rPr lang="ru-RU" sz="3200" b="1" dirty="0">
                <a:solidFill>
                  <a:srgbClr val="2D4E26"/>
                </a:solidFill>
              </a:rPr>
              <a:t>Финансово-экономические деловые игры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4352" y="3640346"/>
            <a:ext cx="2428723" cy="2226329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4904753" y="2456121"/>
            <a:ext cx="6706000" cy="1105786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- </a:t>
            </a:r>
            <a:r>
              <a:rPr lang="ru-RU" sz="1600" dirty="0"/>
              <a:t>подготовка учащихся к рыночной </a:t>
            </a:r>
            <a:r>
              <a:rPr lang="ru-RU" sz="1600" dirty="0" smtClean="0"/>
              <a:t>экономике: моделируются </a:t>
            </a:r>
            <a:r>
              <a:rPr lang="ru-RU" sz="1600" dirty="0"/>
              <a:t>определённые управленческие, экономические, финансовые, бизнес-ситуации, в которых формируются умения анализировать их и принимать оптимальные </a:t>
            </a:r>
            <a:r>
              <a:rPr lang="ru-RU" sz="1600" dirty="0" smtClean="0"/>
              <a:t>решения</a:t>
            </a:r>
            <a:endParaRPr lang="ru-RU" sz="1600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4142219" y="2880369"/>
            <a:ext cx="561849" cy="27686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299736" y="2586803"/>
            <a:ext cx="2499936" cy="773085"/>
            <a:chOff x="2665266" y="4458107"/>
            <a:chExt cx="2880000" cy="86400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665266" y="4458107"/>
              <a:ext cx="2880000" cy="8640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728650" y="4705441"/>
              <a:ext cx="2753231" cy="412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цель</a:t>
              </a:r>
              <a:endParaRPr lang="ru-RU" b="1" dirty="0"/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4970614" y="3685247"/>
            <a:ext cx="6574277" cy="127037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введение </a:t>
            </a:r>
            <a:r>
              <a:rPr lang="ru-RU" sz="1600" dirty="0"/>
              <a:t>собственной школьной валюты и </a:t>
            </a:r>
            <a:r>
              <a:rPr lang="ru-RU" sz="1600" dirty="0" smtClean="0"/>
              <a:t>активная </a:t>
            </a:r>
            <a:r>
              <a:rPr lang="ru-RU" sz="1600" dirty="0"/>
              <a:t>деятельность банка, проводящего такие операции, как кредитование коммерческой деятельности фирм, проведение займов, введение личных лицевых счетов </a:t>
            </a:r>
            <a:r>
              <a:rPr lang="ru-RU" sz="1600" dirty="0" smtClean="0"/>
              <a:t>клиентов </a:t>
            </a:r>
            <a:endParaRPr lang="ru-RU" sz="1600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474628" y="4043565"/>
            <a:ext cx="433324" cy="27686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2569535" y="3640344"/>
            <a:ext cx="1853608" cy="849362"/>
            <a:chOff x="3210117" y="5801810"/>
            <a:chExt cx="2879999" cy="818281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210117" y="5801810"/>
              <a:ext cx="2879999" cy="818281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306075" y="5878936"/>
              <a:ext cx="2753230" cy="622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финансовая сторона </a:t>
              </a:r>
              <a:endParaRPr lang="ru-RU" b="1" dirty="0"/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5046180" y="5124890"/>
            <a:ext cx="6552000" cy="98883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моделирование организации </a:t>
            </a:r>
            <a:r>
              <a:rPr lang="ru-RU" sz="1600" dirty="0"/>
              <a:t>производительной деятельности в значительном объёме и разнообразных </a:t>
            </a:r>
            <a:r>
              <a:rPr lang="ru-RU" sz="1600" dirty="0" smtClean="0"/>
              <a:t>формах: частный </a:t>
            </a:r>
            <a:r>
              <a:rPr lang="ru-RU" sz="1600" dirty="0"/>
              <a:t>бизнес, малые предприятия, ко­операция, большой объём коммерческих услуг, </a:t>
            </a:r>
            <a:r>
              <a:rPr lang="ru-RU" sz="1600" dirty="0" smtClean="0"/>
              <a:t>торговля</a:t>
            </a:r>
            <a:endParaRPr lang="ru-RU" sz="1600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4519491" y="5362785"/>
            <a:ext cx="433323" cy="27686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2434856" y="5173407"/>
            <a:ext cx="1972090" cy="760648"/>
            <a:chOff x="3548146" y="5132265"/>
            <a:chExt cx="3064087" cy="100958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548146" y="5132265"/>
              <a:ext cx="3058442" cy="1009586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859003" y="5138434"/>
              <a:ext cx="2753230" cy="10034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экономическая сторона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1201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16" grpId="0" animBg="1"/>
      <p:bldP spid="17" grpId="0" animBg="1"/>
      <p:bldP spid="26" grpId="0" animBg="1"/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57200" y="540914"/>
            <a:ext cx="11228294" cy="16203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2D4E26"/>
                </a:solidFill>
              </a:rPr>
              <a:t>Условия использования </a:t>
            </a:r>
            <a:r>
              <a:rPr lang="ru-RU" sz="3200" b="1" dirty="0">
                <a:solidFill>
                  <a:srgbClr val="2D4E26"/>
                </a:solidFill>
              </a:rPr>
              <a:t>игровых технологий </a:t>
            </a:r>
            <a:r>
              <a:rPr lang="ru-RU" sz="3200" b="1" dirty="0" smtClean="0">
                <a:solidFill>
                  <a:srgbClr val="2D4E26"/>
                </a:solidFill>
              </a:rPr>
              <a:t/>
            </a:r>
            <a:br>
              <a:rPr lang="ru-RU" sz="3200" b="1" dirty="0" smtClean="0">
                <a:solidFill>
                  <a:srgbClr val="2D4E26"/>
                </a:solidFill>
              </a:rPr>
            </a:br>
            <a:r>
              <a:rPr lang="ru-RU" sz="3200" b="1" dirty="0" smtClean="0">
                <a:solidFill>
                  <a:srgbClr val="2D4E26"/>
                </a:solidFill>
              </a:rPr>
              <a:t>на учебном занятии </a:t>
            </a:r>
            <a:endParaRPr lang="ru-RU" sz="3200" b="1" dirty="0">
              <a:solidFill>
                <a:srgbClr val="2D4E26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669312" y="2822089"/>
            <a:ext cx="2796829" cy="258987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dirty="0"/>
          </a:p>
        </p:txBody>
      </p:sp>
      <p:sp>
        <p:nvSpPr>
          <p:cNvPr id="15" name="Пятиугольник 14"/>
          <p:cNvSpPr/>
          <p:nvPr/>
        </p:nvSpPr>
        <p:spPr>
          <a:xfrm flipH="1">
            <a:off x="4519306" y="2723260"/>
            <a:ext cx="4824000" cy="720000"/>
          </a:xfrm>
          <a:prstGeom prst="homePlate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/>
              <a:t>соответствие игры образовательным целям </a:t>
            </a:r>
            <a:r>
              <a:rPr lang="ru-RU" dirty="0" smtClean="0"/>
              <a:t>урока</a:t>
            </a:r>
            <a:endParaRPr lang="ru-RU" sz="1400" dirty="0"/>
          </a:p>
        </p:txBody>
      </p:sp>
      <p:sp>
        <p:nvSpPr>
          <p:cNvPr id="16" name="Пятиугольник 15"/>
          <p:cNvSpPr/>
          <p:nvPr/>
        </p:nvSpPr>
        <p:spPr>
          <a:xfrm flipH="1">
            <a:off x="5068924" y="3764820"/>
            <a:ext cx="5364000" cy="720000"/>
          </a:xfrm>
          <a:prstGeom prst="homePlate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/>
              <a:t>доступность для учащихся данного </a:t>
            </a:r>
            <a:r>
              <a:rPr lang="ru-RU" dirty="0" smtClean="0"/>
              <a:t>возраста </a:t>
            </a:r>
            <a:endParaRPr lang="ru-RU" sz="1400" dirty="0"/>
          </a:p>
        </p:txBody>
      </p:sp>
      <p:sp>
        <p:nvSpPr>
          <p:cNvPr id="18" name="Пятиугольник 17"/>
          <p:cNvSpPr/>
          <p:nvPr/>
        </p:nvSpPr>
        <p:spPr>
          <a:xfrm flipH="1">
            <a:off x="4423609" y="4902872"/>
            <a:ext cx="4762921" cy="720000"/>
          </a:xfrm>
          <a:prstGeom prst="homePlate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/>
              <a:t>умеренность в использовании игр на уроках</a:t>
            </a:r>
          </a:p>
        </p:txBody>
      </p:sp>
      <p:pic>
        <p:nvPicPr>
          <p:cNvPr id="8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1" t="20537" r="977"/>
          <a:stretch/>
        </p:blipFill>
        <p:spPr bwMode="auto">
          <a:xfrm>
            <a:off x="2157746" y="3171827"/>
            <a:ext cx="1800000" cy="182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55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57200" y="540914"/>
            <a:ext cx="11228294" cy="16203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2D4E26"/>
                </a:solidFill>
              </a:rPr>
              <a:t>Формирование </a:t>
            </a:r>
            <a:r>
              <a:rPr lang="ru-RU" sz="3200" b="1" dirty="0">
                <a:solidFill>
                  <a:srgbClr val="2D4E26"/>
                </a:solidFill>
              </a:rPr>
              <a:t>ключевых компетенций </a:t>
            </a:r>
            <a:r>
              <a:rPr lang="ru-RU" sz="3200" b="1" dirty="0" smtClean="0">
                <a:solidFill>
                  <a:srgbClr val="2D4E26"/>
                </a:solidFill>
              </a:rPr>
              <a:t>учащихся посредством </a:t>
            </a:r>
            <a:r>
              <a:rPr lang="ru-RU" sz="3200" b="1" smtClean="0">
                <a:solidFill>
                  <a:srgbClr val="2D4E26"/>
                </a:solidFill>
              </a:rPr>
              <a:t>игровой деятельности</a:t>
            </a:r>
            <a:endParaRPr lang="ru-RU" sz="3200" b="1" dirty="0">
              <a:solidFill>
                <a:srgbClr val="2D4E26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669312" y="2822089"/>
            <a:ext cx="2796829" cy="258987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76" y="3002850"/>
            <a:ext cx="2169041" cy="22022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ятиугольник 14"/>
          <p:cNvSpPr/>
          <p:nvPr/>
        </p:nvSpPr>
        <p:spPr>
          <a:xfrm flipH="1">
            <a:off x="4519306" y="2723260"/>
            <a:ext cx="4824000" cy="720000"/>
          </a:xfrm>
          <a:prstGeom prst="homePlate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/>
              <a:t>способности </a:t>
            </a:r>
            <a:r>
              <a:rPr lang="ru-RU" dirty="0" smtClean="0"/>
              <a:t>мобилизовать </a:t>
            </a:r>
            <a:r>
              <a:rPr lang="ru-RU" dirty="0"/>
              <a:t>в определённой ситуации полученные знания и </a:t>
            </a:r>
            <a:r>
              <a:rPr lang="ru-RU" dirty="0" smtClean="0"/>
              <a:t>опыт</a:t>
            </a:r>
            <a:endParaRPr lang="ru-RU" dirty="0"/>
          </a:p>
        </p:txBody>
      </p:sp>
      <p:sp>
        <p:nvSpPr>
          <p:cNvPr id="16" name="Пятиугольник 15"/>
          <p:cNvSpPr/>
          <p:nvPr/>
        </p:nvSpPr>
        <p:spPr>
          <a:xfrm flipH="1">
            <a:off x="5068924" y="3764820"/>
            <a:ext cx="5364000" cy="720000"/>
          </a:xfrm>
          <a:prstGeom prst="homePlate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/>
              <a:t>способности эффективно действовать за пределами ситуаций, тем, изучаемых в учебном </a:t>
            </a:r>
            <a:r>
              <a:rPr lang="ru-RU" dirty="0" smtClean="0"/>
              <a:t>процессе</a:t>
            </a:r>
            <a:endParaRPr lang="ru-RU" dirty="0"/>
          </a:p>
        </p:txBody>
      </p:sp>
      <p:sp>
        <p:nvSpPr>
          <p:cNvPr id="18" name="Пятиугольник 17"/>
          <p:cNvSpPr/>
          <p:nvPr/>
        </p:nvSpPr>
        <p:spPr>
          <a:xfrm flipH="1">
            <a:off x="4423609" y="4902872"/>
            <a:ext cx="5400602" cy="720000"/>
          </a:xfrm>
          <a:prstGeom prst="homePlate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/>
              <a:t>умения действовать самостоятельно, нести личную ответственность, занимать рефлексивную </a:t>
            </a:r>
            <a:r>
              <a:rPr lang="ru-RU" dirty="0" smtClean="0"/>
              <a:t>позицию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91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540375374"/>
              </p:ext>
            </p:extLst>
          </p:nvPr>
        </p:nvGraphicFramePr>
        <p:xfrm>
          <a:off x="2676525" y="2600324"/>
          <a:ext cx="8668415" cy="354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29410" y="5310640"/>
            <a:ext cx="7911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различные виды внеклассной работы (КВН, экскурсии, вечера, </a:t>
            </a:r>
            <a:r>
              <a:rPr lang="ru-RU" dirty="0" smtClean="0"/>
              <a:t>олимпиады), </a:t>
            </a:r>
            <a:r>
              <a:rPr lang="ru-RU" dirty="0"/>
              <a:t>которые могут проводиться между учащимися разных классов одной </a:t>
            </a:r>
            <a:r>
              <a:rPr lang="ru-RU" dirty="0" smtClean="0"/>
              <a:t>параллели</a:t>
            </a:r>
            <a:endParaRPr lang="ru-RU" dirty="0"/>
          </a:p>
        </p:txBody>
      </p:sp>
      <p:sp>
        <p:nvSpPr>
          <p:cNvPr id="5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57200" y="540914"/>
            <a:ext cx="11228294" cy="16203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2D4E26"/>
                </a:solidFill>
              </a:rPr>
              <a:t>Использование </a:t>
            </a:r>
            <a:r>
              <a:rPr lang="ru-RU" sz="3200" b="1" dirty="0">
                <a:solidFill>
                  <a:srgbClr val="2D4E26"/>
                </a:solidFill>
              </a:rPr>
              <a:t>игровых технологий </a:t>
            </a:r>
            <a:br>
              <a:rPr lang="ru-RU" sz="3200" b="1" dirty="0">
                <a:solidFill>
                  <a:srgbClr val="2D4E26"/>
                </a:solidFill>
              </a:rPr>
            </a:br>
            <a:r>
              <a:rPr lang="ru-RU" sz="3200" b="1" dirty="0" smtClean="0">
                <a:solidFill>
                  <a:srgbClr val="2D4E26"/>
                </a:solidFill>
              </a:rPr>
              <a:t>на учебных занятиях</a:t>
            </a:r>
            <a:endParaRPr lang="ru-RU" sz="3200" b="1" dirty="0">
              <a:solidFill>
                <a:srgbClr val="2D4E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4F1915-8D8C-4032-970A-7CBEA261A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0D4F1915-8D8C-4032-970A-7CBEA261A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627A48-1FCE-49B8-95BF-8720AD14E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graphicEl>
                                              <a:dgm id="{BF627A48-1FCE-49B8-95BF-8720AD14E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DB9D03C-64A1-4404-91DD-AC2A8F045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graphicEl>
                                              <a:dgm id="{2DB9D03C-64A1-4404-91DD-AC2A8F045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42CA97F-1F55-4BE7-A75A-B1C90C07E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graphicEl>
                                              <a:dgm id="{842CA97F-1F55-4BE7-A75A-B1C90C07E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D17889-3F99-4458-8A54-8C0C4555B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graphicEl>
                                              <a:dgm id="{25D17889-3F99-4458-8A54-8C0C4555B6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560286-43C0-4ABB-9904-DA82D8BF3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graphicEl>
                                              <a:dgm id="{6E560286-43C0-4ABB-9904-DA82D8BF3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9AFF41-F6EF-4262-BD11-28776B129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graphicEl>
                                              <a:dgm id="{959AFF41-F6EF-4262-BD11-28776B129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5BB5FEE-BE56-44B9-862C-8FF25A93F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graphicEl>
                                              <a:dgm id="{45BB5FEE-BE56-44B9-862C-8FF25A93F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пазлы бизне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4" b="20226"/>
          <a:stretch/>
        </p:blipFill>
        <p:spPr bwMode="auto">
          <a:xfrm>
            <a:off x="2200694" y="967569"/>
            <a:ext cx="7811902" cy="49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40100" y="4794182"/>
            <a:ext cx="7434816" cy="1819275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И</a:t>
            </a:r>
            <a:r>
              <a:rPr lang="ru-RU" dirty="0" smtClean="0"/>
              <a:t>гровые </a:t>
            </a:r>
            <a:r>
              <a:rPr lang="ru-RU" dirty="0"/>
              <a:t>технологии </a:t>
            </a:r>
            <a:r>
              <a:rPr lang="ru-RU" dirty="0" smtClean="0"/>
              <a:t>способствуют </a:t>
            </a:r>
            <a:r>
              <a:rPr lang="ru-RU" dirty="0"/>
              <a:t>воспитанию познавательных интересов и активизации деятельности учащихся. Правильно организованная с учётом специфики материала игра тренирует память, помогает учащимся выработать речевые умения и навыки; стимулирует умственную деятельность учащихся, развивает внимание и познавательный интерес к предмету. Игра - один из приёмов преодоления пассивности учащихся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3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57200" y="540914"/>
            <a:ext cx="11228294" cy="16203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2D4E26"/>
                </a:solidFill>
              </a:rPr>
              <a:t>Преимущества  игровой деятельности </a:t>
            </a:r>
            <a:endParaRPr lang="ru-RU" sz="3200" b="1" dirty="0">
              <a:solidFill>
                <a:srgbClr val="2D4E26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167978" y="2690037"/>
            <a:ext cx="3827720" cy="3413051"/>
          </a:xfrm>
          <a:prstGeom prst="ellipse">
            <a:avLst/>
          </a:prstGeom>
          <a:noFill/>
          <a:ln w="57150">
            <a:solidFill>
              <a:srgbClr val="488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3116" y="3783498"/>
            <a:ext cx="3456000" cy="9000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 </a:t>
            </a:r>
            <a:r>
              <a:rPr lang="ru-RU" sz="1600" dirty="0"/>
              <a:t>приучает к коллективным действиям, принятию как самостоятельных, так и скоординированных </a:t>
            </a:r>
            <a:r>
              <a:rPr lang="ru-RU" sz="1600" dirty="0" smtClean="0"/>
              <a:t>решений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23811" y="2528958"/>
            <a:ext cx="3780000" cy="9720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/>
              <a:t>демонстрирует участникам возможности долгосрочных стратегий и их влияния на эффективность деятельности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2448" y="2541016"/>
            <a:ext cx="3780000" cy="9720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обеспечивает максимальное эмоциональное вовлечение </a:t>
            </a:r>
            <a:r>
              <a:rPr lang="ru-RU" sz="1600" dirty="0" smtClean="0"/>
              <a:t>в события, </a:t>
            </a:r>
            <a:r>
              <a:rPr lang="ru-RU" sz="1600" dirty="0"/>
              <a:t>допуская возможность вернуть ход и попробовать другую стратегию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999985" y="3791868"/>
            <a:ext cx="3456000" cy="10080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создаёт </a:t>
            </a:r>
            <a:r>
              <a:rPr lang="ru-RU" sz="1600" dirty="0"/>
              <a:t>оптимальные условия для развития предусмотрительности, гибкости мышления и целеустремленности</a:t>
            </a:r>
          </a:p>
        </p:txBody>
      </p:sp>
      <p:sp>
        <p:nvSpPr>
          <p:cNvPr id="20" name="Овал 19"/>
          <p:cNvSpPr/>
          <p:nvPr/>
        </p:nvSpPr>
        <p:spPr>
          <a:xfrm>
            <a:off x="5131182" y="3429000"/>
            <a:ext cx="1960734" cy="191003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dirty="0"/>
          </a:p>
        </p:txBody>
      </p:sp>
      <p:pic>
        <p:nvPicPr>
          <p:cNvPr id="8" name="Picture 2" descr="Картинки по запросу РЕБЕНОК ПАЗЛ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57" y="3791868"/>
            <a:ext cx="1660961" cy="120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7659745" y="5100530"/>
            <a:ext cx="2484000" cy="7200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повышает способность руководить и подчиняться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24488" y="5153695"/>
            <a:ext cx="2590279" cy="7200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стимулирует практические навыки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62448" y="5662557"/>
            <a:ext cx="2213551" cy="5760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развивает воображение и </a:t>
            </a:r>
            <a:r>
              <a:rPr lang="ru-RU" sz="1600" dirty="0" smtClean="0"/>
              <a:t>интуицию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6974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7" grpId="0" animBg="1"/>
      <p:bldP spid="15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артинки по запросу teach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b="26309"/>
          <a:stretch/>
        </p:blipFill>
        <p:spPr bwMode="auto">
          <a:xfrm>
            <a:off x="2184275" y="939877"/>
            <a:ext cx="7823450" cy="466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836195" y="3429000"/>
            <a:ext cx="4140000" cy="2854842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/>
              <a:t>П</a:t>
            </a:r>
            <a:r>
              <a:rPr lang="ru-RU" sz="2000" b="1" dirty="0" smtClean="0"/>
              <a:t>едагогическая </a:t>
            </a:r>
            <a:r>
              <a:rPr lang="ru-RU" sz="2000" b="1" dirty="0"/>
              <a:t>игра </a:t>
            </a:r>
            <a:r>
              <a:rPr lang="ru-RU" sz="2000" dirty="0"/>
              <a:t>обладает существенным признаком - </a:t>
            </a:r>
            <a:r>
              <a:rPr lang="ru-RU" sz="2000" dirty="0" smtClean="0"/>
              <a:t>чётко </a:t>
            </a:r>
            <a:r>
              <a:rPr lang="ru-RU" sz="2000" dirty="0"/>
              <a:t>поставленной целью обучения и соответствующим ей педагогическим результатом, которые могут быть обоснованы, выделены </a:t>
            </a:r>
            <a:r>
              <a:rPr lang="ru-RU" sz="2000" dirty="0" smtClean="0"/>
              <a:t>и </a:t>
            </a:r>
            <a:r>
              <a:rPr lang="ru-RU" sz="2000" dirty="0"/>
              <a:t>характеризуются учебно-познавательной направленностью. </a:t>
            </a:r>
          </a:p>
        </p:txBody>
      </p:sp>
    </p:spTree>
    <p:extLst>
      <p:ext uri="{BB962C8B-B14F-4D97-AF65-F5344CB8AC3E}">
        <p14:creationId xmlns:p14="http://schemas.microsoft.com/office/powerpoint/2010/main" val="188320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Play at schoo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20"/>
          <a:stretch/>
        </p:blipFill>
        <p:spPr bwMode="auto">
          <a:xfrm>
            <a:off x="2105247" y="1101787"/>
            <a:ext cx="8083031" cy="455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8976" y="5039829"/>
            <a:ext cx="6326373" cy="1446029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Психологические механизмы игровой деятельности опираются на фундаментальные потребности личности в самовыражении, самоутверждении, самоопределении, </a:t>
            </a:r>
            <a:r>
              <a:rPr lang="ru-RU" sz="2000" dirty="0" err="1"/>
              <a:t>саморегуляции</a:t>
            </a:r>
            <a:r>
              <a:rPr lang="ru-RU" sz="2000" dirty="0"/>
              <a:t>, самореализации.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57455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541338"/>
            <a:ext cx="11228388" cy="16192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2D4E26"/>
                </a:solidFill>
              </a:rPr>
              <a:t>Возрастная периодизация </a:t>
            </a:r>
            <a:br>
              <a:rPr lang="ru-RU" sz="3200" b="1" dirty="0" smtClean="0">
                <a:solidFill>
                  <a:srgbClr val="2D4E26"/>
                </a:solidFill>
              </a:rPr>
            </a:br>
            <a:r>
              <a:rPr lang="ru-RU" sz="3200" b="1" dirty="0" smtClean="0">
                <a:solidFill>
                  <a:srgbClr val="2D4E26"/>
                </a:solidFill>
              </a:rPr>
              <a:t>на основании ведущего вида деятельности</a:t>
            </a:r>
            <a:endParaRPr lang="ru-RU" sz="3200" b="1" dirty="0">
              <a:solidFill>
                <a:srgbClr val="2D4E26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98378" y="2233380"/>
            <a:ext cx="3240000" cy="7920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ведущий вид деятельности - игра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341144" y="2456409"/>
            <a:ext cx="510363" cy="41551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1018156" y="2229184"/>
            <a:ext cx="2880000" cy="864000"/>
            <a:chOff x="1028068" y="2229184"/>
            <a:chExt cx="2880000" cy="864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028068" y="2229184"/>
              <a:ext cx="2880000" cy="8640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209201" y="2293550"/>
              <a:ext cx="16373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дошкольный возраст</a:t>
              </a:r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1078696" y="2264369"/>
              <a:ext cx="1168328" cy="793630"/>
              <a:chOff x="2171090" y="236009"/>
              <a:chExt cx="7351794" cy="4365624"/>
            </a:xfrm>
          </p:grpSpPr>
          <p:pic>
            <p:nvPicPr>
              <p:cNvPr id="21" name="Рисунок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9301" y="2393951"/>
                <a:ext cx="2563284" cy="2097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Рисунок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4351" y="268817"/>
                <a:ext cx="2658533" cy="4332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Рисунок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1090" y="236009"/>
                <a:ext cx="2741084" cy="4315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" name="Скругленный прямоугольник 24"/>
          <p:cNvSpPr/>
          <p:nvPr/>
        </p:nvSpPr>
        <p:spPr>
          <a:xfrm>
            <a:off x="5098378" y="3260396"/>
            <a:ext cx="3240000" cy="7920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ведущий вид деятельности – </a:t>
            </a:r>
          </a:p>
          <a:p>
            <a:pPr algn="ctr"/>
            <a:r>
              <a:rPr lang="ru-RU" dirty="0" smtClean="0"/>
              <a:t>учебная деятельность</a:t>
            </a:r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4341144" y="3448639"/>
            <a:ext cx="510363" cy="41551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>
            <a:off x="1029954" y="3220277"/>
            <a:ext cx="2880000" cy="923330"/>
            <a:chOff x="1061132" y="3220277"/>
            <a:chExt cx="2880000" cy="92333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061132" y="3259752"/>
              <a:ext cx="2880000" cy="8640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501132" y="3220277"/>
              <a:ext cx="1440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младший</a:t>
              </a:r>
            </a:p>
            <a:p>
              <a:pPr algn="ctr"/>
              <a:r>
                <a:rPr lang="ru-RU" dirty="0" smtClean="0"/>
                <a:t>школьный возраст</a:t>
              </a:r>
              <a:endParaRPr lang="ru-RU" dirty="0"/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1329562" y="3283252"/>
              <a:ext cx="1233947" cy="857946"/>
              <a:chOff x="1429712" y="4745115"/>
              <a:chExt cx="2198745" cy="1608982"/>
            </a:xfrm>
          </p:grpSpPr>
          <p:pic>
            <p:nvPicPr>
              <p:cNvPr id="33" name="Picture 4" descr="C:\Users\User\Desktop\окружающий мир\шаттерсток\школа\девочка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3694" y="4818105"/>
                <a:ext cx="1274763" cy="1463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8" descr="C:\Users\User\Desktop\окружающий мир\шаттерсток\школа\мальчик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9712" y="4745115"/>
                <a:ext cx="1054100" cy="1608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1" name="Скругленный прямоугольник 40"/>
          <p:cNvSpPr/>
          <p:nvPr/>
        </p:nvSpPr>
        <p:spPr>
          <a:xfrm>
            <a:off x="5098378" y="4304980"/>
            <a:ext cx="3240000" cy="7920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ведущий вид деятельности – </a:t>
            </a:r>
          </a:p>
          <a:p>
            <a:pPr algn="ctr"/>
            <a:r>
              <a:rPr lang="ru-RU" dirty="0" smtClean="0"/>
              <a:t>общественно-полезная </a:t>
            </a:r>
            <a:r>
              <a:rPr lang="ru-RU" dirty="0"/>
              <a:t>деятельность</a:t>
            </a:r>
          </a:p>
        </p:txBody>
      </p:sp>
      <p:sp>
        <p:nvSpPr>
          <p:cNvPr id="42" name="Стрелка вправо 41"/>
          <p:cNvSpPr/>
          <p:nvPr/>
        </p:nvSpPr>
        <p:spPr>
          <a:xfrm>
            <a:off x="4341144" y="4369006"/>
            <a:ext cx="510363" cy="41551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033858" y="5385632"/>
            <a:ext cx="3240000" cy="766667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ведущий вид деятельности - </a:t>
            </a:r>
            <a:r>
              <a:rPr lang="ru-RU" dirty="0"/>
              <a:t>учебно-профессиональная </a:t>
            </a:r>
            <a:r>
              <a:rPr lang="ru-RU" dirty="0" smtClean="0"/>
              <a:t>деятельность</a:t>
            </a:r>
            <a:endParaRPr lang="ru-RU" dirty="0"/>
          </a:p>
        </p:txBody>
      </p:sp>
      <p:sp>
        <p:nvSpPr>
          <p:cNvPr id="47" name="Стрелка вправо 46"/>
          <p:cNvSpPr/>
          <p:nvPr/>
        </p:nvSpPr>
        <p:spPr>
          <a:xfrm>
            <a:off x="4276625" y="5544201"/>
            <a:ext cx="510363" cy="41551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8" name="Группа 57"/>
          <p:cNvGrpSpPr/>
          <p:nvPr/>
        </p:nvGrpSpPr>
        <p:grpSpPr>
          <a:xfrm>
            <a:off x="1020385" y="5288575"/>
            <a:ext cx="2906160" cy="960783"/>
            <a:chOff x="1030297" y="5288575"/>
            <a:chExt cx="2906160" cy="960783"/>
          </a:xfrm>
        </p:grpSpPr>
        <p:pic>
          <p:nvPicPr>
            <p:cNvPr id="6146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223"/>
            <a:stretch/>
          </p:blipFill>
          <p:spPr bwMode="auto">
            <a:xfrm>
              <a:off x="1267821" y="5288575"/>
              <a:ext cx="941380" cy="960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Прямоугольник 44"/>
            <p:cNvSpPr/>
            <p:nvPr/>
          </p:nvSpPr>
          <p:spPr>
            <a:xfrm>
              <a:off x="1030297" y="5349623"/>
              <a:ext cx="2880000" cy="8640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299101" y="5322192"/>
              <a:ext cx="163735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старший</a:t>
              </a:r>
            </a:p>
            <a:p>
              <a:pPr algn="ctr"/>
              <a:r>
                <a:rPr lang="ru-RU" dirty="0" smtClean="0"/>
                <a:t>школьный возраст</a:t>
              </a:r>
              <a:endParaRPr lang="ru-RU" dirty="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1025346" y="4251815"/>
            <a:ext cx="2880000" cy="923330"/>
            <a:chOff x="1035258" y="4251815"/>
            <a:chExt cx="2880000" cy="923330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1035258" y="4291073"/>
              <a:ext cx="2880000" cy="8640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078696" y="4251815"/>
              <a:ext cx="163735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средний</a:t>
              </a:r>
            </a:p>
            <a:p>
              <a:pPr algn="ctr"/>
              <a:r>
                <a:rPr lang="ru-RU" dirty="0" smtClean="0"/>
                <a:t>школьный возраст</a:t>
              </a:r>
              <a:endParaRPr lang="ru-RU" dirty="0"/>
            </a:p>
          </p:txBody>
        </p:sp>
        <p:pic>
          <p:nvPicPr>
            <p:cNvPr id="54" name="Picture 2" descr="Картинки по запросу учитель и ученики рисунок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276" y="4337107"/>
              <a:ext cx="776088" cy="786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0" name="Picture 6" descr="Картинки по запросу листок для заметок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172" y="3353884"/>
            <a:ext cx="2806444" cy="239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9115375" y="3835586"/>
            <a:ext cx="23252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 </a:t>
            </a:r>
            <a:r>
              <a:rPr lang="ru-RU" dirty="0"/>
              <a:t>вытесняют игру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/>
              <a:t>продолжают включать </a:t>
            </a:r>
            <a:r>
              <a:rPr lang="ru-RU" dirty="0" smtClean="0"/>
              <a:t>её </a:t>
            </a:r>
            <a:r>
              <a:rPr lang="ru-RU" dirty="0"/>
              <a:t>в процесс развития </a:t>
            </a:r>
            <a:r>
              <a:rPr lang="ru-RU" dirty="0" smtClean="0"/>
              <a:t>ребёнка</a:t>
            </a:r>
            <a:endParaRPr lang="ru-RU" dirty="0"/>
          </a:p>
        </p:txBody>
      </p:sp>
      <p:sp>
        <p:nvSpPr>
          <p:cNvPr id="39" name="Правая фигурная скобка 38"/>
          <p:cNvSpPr/>
          <p:nvPr/>
        </p:nvSpPr>
        <p:spPr>
          <a:xfrm>
            <a:off x="8463503" y="3265210"/>
            <a:ext cx="414669" cy="2787939"/>
          </a:xfrm>
          <a:prstGeom prst="rightBrac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27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  <p:bldP spid="25" grpId="0" animBg="1"/>
      <p:bldP spid="26" grpId="0" animBg="1"/>
      <p:bldP spid="41" grpId="0" animBg="1"/>
      <p:bldP spid="42" grpId="0" animBg="1"/>
      <p:bldP spid="46" grpId="0" animBg="1"/>
      <p:bldP spid="47" grpId="0" animBg="1"/>
      <p:bldP spid="57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57200" y="540914"/>
            <a:ext cx="11228294" cy="16203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2D4E26"/>
                </a:solidFill>
              </a:rPr>
              <a:t>Развивающий потенциал игры</a:t>
            </a:r>
            <a:endParaRPr lang="ru-RU" sz="3200" b="1" dirty="0">
              <a:solidFill>
                <a:srgbClr val="2D4E26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167978" y="2690037"/>
            <a:ext cx="3827720" cy="3413051"/>
          </a:xfrm>
          <a:prstGeom prst="ellipse">
            <a:avLst/>
          </a:prstGeom>
          <a:noFill/>
          <a:ln w="57150">
            <a:solidFill>
              <a:srgbClr val="488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3628" y="3590408"/>
            <a:ext cx="2880000" cy="7200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 </a:t>
            </a:r>
            <a:r>
              <a:rPr lang="ru-RU" sz="1600" dirty="0"/>
              <a:t>личная заинтересованность и коллективная ответственность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91916" y="2562281"/>
            <a:ext cx="2520000" cy="6120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/>
              <a:t>добровольность и обязательность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95613" y="2583707"/>
            <a:ext cx="2520000" cy="6120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личностные установки </a:t>
            </a:r>
          </a:p>
          <a:p>
            <a:pPr algn="ctr"/>
            <a:r>
              <a:rPr lang="ru-RU" sz="1600" dirty="0" smtClean="0"/>
              <a:t>и мотивы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37544" y="5663198"/>
            <a:ext cx="1574774" cy="6120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развлечение и </a:t>
            </a:r>
            <a:r>
              <a:rPr lang="ru-RU" sz="1600" dirty="0" smtClean="0"/>
              <a:t>напряжение</a:t>
            </a:r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5131182" y="3429000"/>
            <a:ext cx="1960734" cy="191003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dirty="0"/>
          </a:p>
        </p:txBody>
      </p:sp>
      <p:pic>
        <p:nvPicPr>
          <p:cNvPr id="8" name="Picture 2" descr="Картинки по запросу РЕБЕНОК ПАЗЛ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57" y="3791868"/>
            <a:ext cx="1660961" cy="120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7797962" y="4844596"/>
            <a:ext cx="2520000" cy="6120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мистика и реальность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03222" y="4855971"/>
            <a:ext cx="2520000" cy="6120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эмоциональность и рациональность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946824" y="3578956"/>
            <a:ext cx="2880000" cy="7200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обособленность от обыденного и постоянная связь с ним</a:t>
            </a:r>
          </a:p>
        </p:txBody>
      </p:sp>
    </p:spTree>
    <p:extLst>
      <p:ext uri="{BB962C8B-B14F-4D97-AF65-F5344CB8AC3E}">
        <p14:creationId xmlns:p14="http://schemas.microsoft.com/office/powerpoint/2010/main" val="359385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7" grpId="0" animBg="1"/>
      <p:bldP spid="15" grpId="0" animBg="1"/>
      <p:bldP spid="16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2572</TotalTime>
  <Words>2139</Words>
  <Application>Microsoft Office PowerPoint</Application>
  <PresentationFormat>Широкоэкранный</PresentationFormat>
  <Paragraphs>243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Arial</vt:lpstr>
      <vt:lpstr>Garamond</vt:lpstr>
      <vt:lpstr>Натуральные материалы</vt:lpstr>
      <vt:lpstr>Игровые технологии как эффективное средство активизации познавательной деятельности учащихся и реализации деятельностного подхода в образовании</vt:lpstr>
      <vt:lpstr>Использование игровой деятельности  в современной школе</vt:lpstr>
      <vt:lpstr>Презентация PowerPoint</vt:lpstr>
      <vt:lpstr>Формирование ключевых компетенций учащихся посредством игровой деятельности</vt:lpstr>
      <vt:lpstr>Преимущества  игровой деятельности </vt:lpstr>
      <vt:lpstr>Презентация PowerPoint</vt:lpstr>
      <vt:lpstr>Презентация PowerPoint</vt:lpstr>
      <vt:lpstr>Возрастная периодизация  на основании ведущего вида деятельности</vt:lpstr>
      <vt:lpstr>Развивающий потенциал игры</vt:lpstr>
      <vt:lpstr>Особенность игровой деятельности </vt:lpstr>
      <vt:lpstr>Направления  реализации игровых приёмов и ситуаций  при урочной форме занятий</vt:lpstr>
      <vt:lpstr>Функции игры</vt:lpstr>
      <vt:lpstr>Функции игры</vt:lpstr>
      <vt:lpstr>Функции игры</vt:lpstr>
      <vt:lpstr>Функции игры</vt:lpstr>
      <vt:lpstr>Функции игры</vt:lpstr>
      <vt:lpstr>Функции игры</vt:lpstr>
      <vt:lpstr>Способы мотивации, используемые при реализации игровой деятельности </vt:lpstr>
      <vt:lpstr>Классификации педагогических игр</vt:lpstr>
      <vt:lpstr>Классификации педагогических игр</vt:lpstr>
      <vt:lpstr>Классификации педагогических игр</vt:lpstr>
      <vt:lpstr>Презентация PowerPoint</vt:lpstr>
      <vt:lpstr>Презентация PowerPoint</vt:lpstr>
      <vt:lpstr>Школьные игровые технологии</vt:lpstr>
      <vt:lpstr>Школьные игровые технологии</vt:lpstr>
      <vt:lpstr>Школьные игровые технологии</vt:lpstr>
      <vt:lpstr>Школьные игровые технологии</vt:lpstr>
      <vt:lpstr>Школьные игровые технологии</vt:lpstr>
      <vt:lpstr>Школьные игровые технологии</vt:lpstr>
      <vt:lpstr>Технология организации деловой игры</vt:lpstr>
      <vt:lpstr>Технология организации деловой игры</vt:lpstr>
      <vt:lpstr>Технология организации деловой игры</vt:lpstr>
      <vt:lpstr>Технология организации  организационно-деятельностной игры</vt:lpstr>
      <vt:lpstr>Технология организации  организационно-деятельностной игры</vt:lpstr>
      <vt:lpstr>Презентация PowerPoint</vt:lpstr>
      <vt:lpstr>Презентация PowerPoint</vt:lpstr>
      <vt:lpstr>Презентация PowerPoint</vt:lpstr>
      <vt:lpstr>Финансово-экономические деловые игры</vt:lpstr>
      <vt:lpstr>Условия использования игровых технологий  на учебном занятии </vt:lpstr>
      <vt:lpstr>Использование игровых технологий  на учебных занятиях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RePack by Diakov</cp:lastModifiedBy>
  <cp:revision>240</cp:revision>
  <dcterms:created xsi:type="dcterms:W3CDTF">2017-01-09T10:38:11Z</dcterms:created>
  <dcterms:modified xsi:type="dcterms:W3CDTF">2017-04-28T04:12:13Z</dcterms:modified>
</cp:coreProperties>
</file>